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65" r:id="rId2"/>
    <p:sldId id="257" r:id="rId3"/>
    <p:sldId id="302" r:id="rId4"/>
    <p:sldId id="294" r:id="rId5"/>
    <p:sldId id="260" r:id="rId6"/>
    <p:sldId id="295" r:id="rId7"/>
    <p:sldId id="261" r:id="rId8"/>
    <p:sldId id="273" r:id="rId9"/>
    <p:sldId id="258" r:id="rId10"/>
    <p:sldId id="276" r:id="rId11"/>
    <p:sldId id="277" r:id="rId12"/>
    <p:sldId id="262" r:id="rId13"/>
    <p:sldId id="278" r:id="rId14"/>
    <p:sldId id="282" r:id="rId15"/>
    <p:sldId id="264" r:id="rId16"/>
    <p:sldId id="281" r:id="rId17"/>
    <p:sldId id="268" r:id="rId18"/>
    <p:sldId id="270" r:id="rId19"/>
    <p:sldId id="271" r:id="rId20"/>
    <p:sldId id="275" r:id="rId21"/>
    <p:sldId id="284" r:id="rId22"/>
    <p:sldId id="292" r:id="rId23"/>
    <p:sldId id="297" r:id="rId24"/>
    <p:sldId id="290" r:id="rId25"/>
    <p:sldId id="299" r:id="rId26"/>
    <p:sldId id="301" r:id="rId27"/>
    <p:sldId id="300" r:id="rId28"/>
    <p:sldId id="298" r:id="rId29"/>
    <p:sldId id="296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>
      <p:cViewPr>
        <p:scale>
          <a:sx n="66" d="100"/>
          <a:sy n="66" d="100"/>
        </p:scale>
        <p:origin x="-1530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sochinyashka.ru/russkaya_literatura/obraz_olgi_ilinskoy_v_romane_goncharova_oblomov.html" TargetMode="Externa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14736" y="116631"/>
            <a:ext cx="3668380" cy="3933056"/>
          </a:xfrm>
        </p:spPr>
        <p:txBody>
          <a:bodyPr anchor="t"/>
          <a:lstStyle/>
          <a:p>
            <a:pPr algn="r"/>
            <a:r>
              <a:rPr lang="ru-RU" sz="3200" i="1" dirty="0" smtClean="0">
                <a:solidFill>
                  <a:srgbClr val="0070C0"/>
                </a:solidFill>
              </a:rPr>
              <a:t>«Серьёзное </a:t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искусство, </a:t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как и всякое </a:t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серьёзное дело, </a:t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требует </a:t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всей жизни».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3200" i="1" dirty="0" smtClean="0">
                <a:solidFill>
                  <a:srgbClr val="7030A0"/>
                </a:solidFill>
              </a:rPr>
              <a:t>И. А. Гончаров</a:t>
            </a:r>
            <a:r>
              <a:rPr lang="ru-RU" sz="4000" i="1" dirty="0" smtClean="0">
                <a:solidFill>
                  <a:srgbClr val="7030A0"/>
                </a:solidFill>
              </a:rPr>
              <a:t>.</a:t>
            </a:r>
            <a:endParaRPr lang="ru-RU" sz="4000" i="1" dirty="0">
              <a:solidFill>
                <a:srgbClr val="7030A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6631"/>
            <a:ext cx="5188605" cy="6624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02" y="4299131"/>
            <a:ext cx="4686300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2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5229200"/>
            <a:ext cx="9144000" cy="16288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1856</a:t>
            </a:r>
            <a:r>
              <a:rPr lang="ru-RU" dirty="0">
                <a:solidFill>
                  <a:srgbClr val="7030A0"/>
                </a:solidFill>
              </a:rPr>
              <a:t> по </a:t>
            </a:r>
            <a:r>
              <a:rPr lang="ru-RU" dirty="0">
                <a:solidFill>
                  <a:srgbClr val="FF0000"/>
                </a:solidFill>
              </a:rPr>
              <a:t>1867</a:t>
            </a:r>
            <a:r>
              <a:rPr lang="ru-RU" dirty="0">
                <a:solidFill>
                  <a:srgbClr val="7030A0"/>
                </a:solidFill>
              </a:rPr>
              <a:t> год, </a:t>
            </a:r>
            <a:r>
              <a:rPr lang="ru-RU" dirty="0" smtClean="0">
                <a:solidFill>
                  <a:srgbClr val="7030A0"/>
                </a:solidFill>
              </a:rPr>
              <a:t>с </a:t>
            </a:r>
            <a:r>
              <a:rPr lang="ru-RU" dirty="0">
                <a:solidFill>
                  <a:srgbClr val="7030A0"/>
                </a:solidFill>
              </a:rPr>
              <a:t>небольшим перерывом, </a:t>
            </a:r>
            <a:r>
              <a:rPr lang="ru-RU" dirty="0" smtClean="0">
                <a:solidFill>
                  <a:srgbClr val="7030A0"/>
                </a:solidFill>
              </a:rPr>
              <a:t>И. А</a:t>
            </a:r>
            <a:r>
              <a:rPr lang="ru-RU" dirty="0">
                <a:solidFill>
                  <a:srgbClr val="7030A0"/>
                </a:solidFill>
              </a:rPr>
              <a:t>. Гончаров работал </a:t>
            </a:r>
            <a:r>
              <a:rPr lang="ru-RU" dirty="0">
                <a:solidFill>
                  <a:srgbClr val="0070C0"/>
                </a:solidFill>
              </a:rPr>
              <a:t>в Цензурном комитете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ru-RU" dirty="0">
                <a:solidFill>
                  <a:srgbClr val="7030A0"/>
                </a:solidFill>
              </a:rPr>
              <a:t>сначала был </a:t>
            </a:r>
            <a:r>
              <a:rPr lang="ru-RU" dirty="0">
                <a:solidFill>
                  <a:srgbClr val="00B050"/>
                </a:solidFill>
              </a:rPr>
              <a:t>цензором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dirty="0">
                <a:solidFill>
                  <a:srgbClr val="7030A0"/>
                </a:solidFill>
              </a:rPr>
              <a:t>затем стал членом Совета по делам книгопечатания и членом Главного управления по делам печати.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19" y="0"/>
            <a:ext cx="2402841" cy="764704"/>
          </a:xfrm>
        </p:spPr>
        <p:txBody>
          <a:bodyPr/>
          <a:lstStyle/>
          <a:p>
            <a:r>
              <a:rPr lang="ru-RU" sz="3600" dirty="0" smtClean="0">
                <a:solidFill>
                  <a:srgbClr val="00B050"/>
                </a:solidFill>
              </a:rPr>
              <a:t>Служба.</a:t>
            </a:r>
            <a:endParaRPr lang="ru-RU" sz="3600" dirty="0">
              <a:solidFill>
                <a:srgbClr val="00B05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8856984" cy="4417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437112"/>
            <a:ext cx="9143999" cy="242088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Иван Гончаров </a:t>
            </a:r>
            <a:r>
              <a:rPr lang="ru-RU" dirty="0">
                <a:solidFill>
                  <a:srgbClr val="002060"/>
                </a:solidFill>
              </a:rPr>
              <a:t>не был </a:t>
            </a:r>
            <a:r>
              <a:rPr lang="ru-RU" dirty="0" smtClean="0">
                <a:solidFill>
                  <a:srgbClr val="002060"/>
                </a:solidFill>
              </a:rPr>
              <a:t>женат </a:t>
            </a:r>
            <a:r>
              <a:rPr lang="ru-RU" dirty="0" smtClean="0">
                <a:solidFill>
                  <a:srgbClr val="7030A0"/>
                </a:solidFill>
              </a:rPr>
              <a:t>и не имел детей, </a:t>
            </a:r>
            <a:r>
              <a:rPr lang="ru-RU" dirty="0">
                <a:solidFill>
                  <a:srgbClr val="7030A0"/>
                </a:solidFill>
              </a:rPr>
              <a:t>но по жизни его сопровождали две потрясающие женщины, с которых он писал литературные портреты </a:t>
            </a:r>
            <a:r>
              <a:rPr lang="ru-RU" dirty="0">
                <a:solidFill>
                  <a:srgbClr val="0070C0"/>
                </a:solidFill>
              </a:rPr>
              <a:t>Ольги Ильинской </a:t>
            </a:r>
            <a:r>
              <a:rPr lang="ru-RU" dirty="0">
                <a:solidFill>
                  <a:srgbClr val="7030A0"/>
                </a:solidFill>
              </a:rPr>
              <a:t>в романе </a:t>
            </a:r>
            <a:r>
              <a:rPr lang="ru-RU" dirty="0">
                <a:solidFill>
                  <a:srgbClr val="0070C0"/>
                </a:solidFill>
              </a:rPr>
              <a:t>«Обломов» </a:t>
            </a:r>
            <a:r>
              <a:rPr lang="ru-RU" dirty="0">
                <a:solidFill>
                  <a:srgbClr val="7030A0"/>
                </a:solidFill>
              </a:rPr>
              <a:t>и </a:t>
            </a:r>
            <a:r>
              <a:rPr lang="ru-RU" dirty="0">
                <a:solidFill>
                  <a:srgbClr val="0070C0"/>
                </a:solidFill>
              </a:rPr>
              <a:t>Веры</a:t>
            </a:r>
            <a:r>
              <a:rPr lang="ru-RU" dirty="0">
                <a:solidFill>
                  <a:srgbClr val="7030A0"/>
                </a:solidFill>
              </a:rPr>
              <a:t> в </a:t>
            </a:r>
            <a:r>
              <a:rPr lang="ru-RU" dirty="0">
                <a:solidFill>
                  <a:srgbClr val="0070C0"/>
                </a:solidFill>
              </a:rPr>
              <a:t>«Обрыве</a:t>
            </a:r>
            <a:r>
              <a:rPr lang="ru-RU" dirty="0" smtClean="0">
                <a:solidFill>
                  <a:srgbClr val="0070C0"/>
                </a:solidFill>
              </a:rPr>
              <a:t>». </a:t>
            </a:r>
            <a:r>
              <a:rPr lang="ru-RU" dirty="0">
                <a:solidFill>
                  <a:srgbClr val="7030A0"/>
                </a:solidFill>
              </a:rPr>
              <a:t>И</a:t>
            </a:r>
            <a:r>
              <a:rPr lang="ru-RU" dirty="0" smtClean="0">
                <a:solidFill>
                  <a:srgbClr val="7030A0"/>
                </a:solidFill>
              </a:rPr>
              <a:t>сторики</a:t>
            </a:r>
            <a:r>
              <a:rPr lang="ru-RU" dirty="0">
                <a:solidFill>
                  <a:srgbClr val="7030A0"/>
                </a:solidFill>
              </a:rPr>
              <a:t>, исследователи творчества Гончарова спорят до ныне: кто был более близок к книжным образам.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937946" y="19294"/>
            <a:ext cx="2858189" cy="889426"/>
          </a:xfrm>
        </p:spPr>
        <p:txBody>
          <a:bodyPr/>
          <a:lstStyle/>
          <a:p>
            <a:r>
              <a:rPr lang="ru-RU" sz="2400" dirty="0" smtClean="0">
                <a:solidFill>
                  <a:srgbClr val="00B050"/>
                </a:solidFill>
              </a:rPr>
              <a:t>Личная жизнь </a:t>
            </a:r>
            <a:br>
              <a:rPr lang="ru-RU" sz="2400" dirty="0" smtClean="0">
                <a:solidFill>
                  <a:srgbClr val="00B050"/>
                </a:solidFill>
              </a:rPr>
            </a:br>
            <a:r>
              <a:rPr lang="ru-RU" sz="2400" dirty="0" smtClean="0">
                <a:solidFill>
                  <a:srgbClr val="00B050"/>
                </a:solidFill>
              </a:rPr>
              <a:t>писателя.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84" y="116632"/>
            <a:ext cx="3504544" cy="4154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742223" y="3964585"/>
            <a:ext cx="1281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600" dirty="0">
                <a:solidFill>
                  <a:srgbClr val="002060"/>
                </a:solidFill>
                <a:ea typeface="+mj-ea"/>
                <a:cs typeface="+mj-cs"/>
              </a:rPr>
              <a:t>Е</a:t>
            </a:r>
            <a:r>
              <a:rPr lang="ru-RU" sz="1600" dirty="0" smtClean="0">
                <a:solidFill>
                  <a:srgbClr val="002060"/>
                </a:solidFill>
                <a:ea typeface="+mj-ea"/>
                <a:cs typeface="+mj-cs"/>
              </a:rPr>
              <a:t>. </a:t>
            </a:r>
            <a:r>
              <a:rPr lang="ru-RU" sz="1600" dirty="0" err="1" smtClean="0">
                <a:solidFill>
                  <a:srgbClr val="002060"/>
                </a:solidFill>
                <a:ea typeface="+mj-ea"/>
                <a:cs typeface="+mj-cs"/>
              </a:rPr>
              <a:t>В.Толстая</a:t>
            </a:r>
            <a:endParaRPr lang="ru-RU" sz="1600" dirty="0">
              <a:solidFill>
                <a:srgbClr val="00206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"/>
          <a:stretch/>
        </p:blipFill>
        <p:spPr bwMode="auto">
          <a:xfrm>
            <a:off x="107504" y="116633"/>
            <a:ext cx="2952328" cy="415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2983" y="4253938"/>
            <a:ext cx="1423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2060"/>
                </a:solidFill>
                <a:ea typeface="+mj-ea"/>
                <a:cs typeface="+mj-cs"/>
              </a:rPr>
              <a:t>Е</a:t>
            </a:r>
            <a:r>
              <a:rPr lang="ru-RU" sz="1600" dirty="0" smtClean="0">
                <a:solidFill>
                  <a:srgbClr val="002060"/>
                </a:solidFill>
                <a:ea typeface="+mj-ea"/>
                <a:cs typeface="+mj-cs"/>
              </a:rPr>
              <a:t>. П. </a:t>
            </a:r>
            <a:r>
              <a:rPr lang="ru-RU" sz="1600" dirty="0" err="1" smtClean="0">
                <a:solidFill>
                  <a:srgbClr val="002060"/>
                </a:solidFill>
                <a:ea typeface="+mj-ea"/>
                <a:cs typeface="+mj-cs"/>
              </a:rPr>
              <a:t>Майкова</a:t>
            </a:r>
            <a:endParaRPr lang="ru-RU" sz="1600" dirty="0">
              <a:solidFill>
                <a:srgbClr val="00206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94" y="1010937"/>
            <a:ext cx="3005324" cy="252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912617" y="3535640"/>
            <a:ext cx="29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dirty="0" smtClean="0">
                <a:solidFill>
                  <a:srgbClr val="0070C0"/>
                </a:solidFill>
              </a:rPr>
              <a:t>Письмо к Е</a:t>
            </a:r>
            <a:r>
              <a:rPr lang="ru-RU" dirty="0">
                <a:solidFill>
                  <a:srgbClr val="0070C0"/>
                </a:solidFill>
              </a:rPr>
              <a:t>. П. </a:t>
            </a:r>
            <a:r>
              <a:rPr lang="ru-RU" dirty="0" err="1" smtClean="0">
                <a:solidFill>
                  <a:srgbClr val="0070C0"/>
                </a:solidFill>
              </a:rPr>
              <a:t>Майковой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9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581128"/>
            <a:ext cx="9143999" cy="1988840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И. А. Гончаров увлекался </a:t>
            </a:r>
            <a:r>
              <a:rPr lang="ru-RU" dirty="0">
                <a:solidFill>
                  <a:srgbClr val="7030A0"/>
                </a:solidFill>
              </a:rPr>
              <a:t>чтением с раннего возраста</a:t>
            </a:r>
            <a:r>
              <a:rPr lang="ru-RU" dirty="0" smtClean="0">
                <a:solidFill>
                  <a:srgbClr val="7030A0"/>
                </a:solidFill>
              </a:rPr>
              <a:t>. </a:t>
            </a:r>
            <a:r>
              <a:rPr lang="ru-RU" dirty="0">
                <a:solidFill>
                  <a:srgbClr val="7030A0"/>
                </a:solidFill>
              </a:rPr>
              <a:t>Уже в 15 лет он </a:t>
            </a:r>
            <a:r>
              <a:rPr lang="ru-RU" dirty="0" smtClean="0">
                <a:solidFill>
                  <a:srgbClr val="7030A0"/>
                </a:solidFill>
              </a:rPr>
              <a:t>прочёл </a:t>
            </a:r>
            <a:r>
              <a:rPr lang="ru-RU" dirty="0">
                <a:solidFill>
                  <a:srgbClr val="7030A0"/>
                </a:solidFill>
              </a:rPr>
              <a:t>многие произведения </a:t>
            </a:r>
            <a:r>
              <a:rPr lang="ru-RU" dirty="0" smtClean="0">
                <a:solidFill>
                  <a:srgbClr val="0070C0"/>
                </a:solidFill>
              </a:rPr>
              <a:t>Н. М. </a:t>
            </a:r>
            <a:r>
              <a:rPr lang="ru-RU" dirty="0" smtClean="0">
                <a:solidFill>
                  <a:srgbClr val="0070C0"/>
                </a:solidFill>
              </a:rPr>
              <a:t>Карамзина</a:t>
            </a:r>
            <a:r>
              <a:rPr lang="ru-RU" dirty="0" smtClean="0">
                <a:solidFill>
                  <a:srgbClr val="7030A0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ru-RU" dirty="0" smtClean="0">
                <a:solidFill>
                  <a:srgbClr val="00B050"/>
                </a:solidFill>
              </a:rPr>
              <a:t>А</a:t>
            </a:r>
            <a:r>
              <a:rPr lang="ru-RU" dirty="0" smtClean="0">
                <a:solidFill>
                  <a:srgbClr val="00B050"/>
                </a:solidFill>
              </a:rPr>
              <a:t>. С. Пушкина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smtClean="0">
                <a:solidFill>
                  <a:srgbClr val="0070C0"/>
                </a:solidFill>
              </a:rPr>
              <a:t>Г. Р. Державина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smtClean="0">
                <a:solidFill>
                  <a:srgbClr val="00B050"/>
                </a:solidFill>
              </a:rPr>
              <a:t>М. М. Хераскова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smtClean="0">
                <a:solidFill>
                  <a:srgbClr val="0070C0"/>
                </a:solidFill>
              </a:rPr>
              <a:t>В. А. Озерова </a:t>
            </a:r>
            <a:r>
              <a:rPr lang="ru-RU" dirty="0">
                <a:solidFill>
                  <a:srgbClr val="7030A0"/>
                </a:solidFill>
              </a:rPr>
              <a:t>и многих других. С самого детства у него проявился талант к сочинительству и интерес к </a:t>
            </a:r>
            <a:r>
              <a:rPr lang="ru-RU" dirty="0">
                <a:solidFill>
                  <a:srgbClr val="0070C0"/>
                </a:solidFill>
              </a:rPr>
              <a:t>гуманитарным</a:t>
            </a:r>
            <a:r>
              <a:rPr lang="ru-RU" dirty="0">
                <a:solidFill>
                  <a:srgbClr val="7030A0"/>
                </a:solidFill>
              </a:rPr>
              <a:t> наукам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062288" y="55418"/>
            <a:ext cx="2949872" cy="1069326"/>
          </a:xfrm>
        </p:spPr>
        <p:txBody>
          <a:bodyPr/>
          <a:lstStyle/>
          <a:p>
            <a:r>
              <a:rPr lang="ru-RU" sz="3600" dirty="0" smtClean="0">
                <a:solidFill>
                  <a:srgbClr val="0070C0"/>
                </a:solidFill>
              </a:rPr>
              <a:t>Творческий </a:t>
            </a:r>
            <a:br>
              <a:rPr lang="ru-RU" sz="3600" dirty="0" smtClean="0">
                <a:solidFill>
                  <a:srgbClr val="0070C0"/>
                </a:solidFill>
              </a:rPr>
            </a:br>
            <a:r>
              <a:rPr lang="ru-RU" sz="3600" dirty="0" smtClean="0">
                <a:solidFill>
                  <a:srgbClr val="0070C0"/>
                </a:solidFill>
              </a:rPr>
              <a:t>путь.</a:t>
            </a:r>
            <a:endParaRPr lang="ru-RU" sz="3600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6632"/>
            <a:ext cx="3048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00824" y="3928865"/>
            <a:ext cx="2259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М. М. </a:t>
            </a:r>
            <a:r>
              <a:rPr lang="ru-RU" sz="2400" dirty="0" smtClean="0">
                <a:solidFill>
                  <a:srgbClr val="00B050"/>
                </a:solidFill>
              </a:rPr>
              <a:t>Херасков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01645"/>
            <a:ext cx="3033071" cy="382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2863" y="3926632"/>
            <a:ext cx="1854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В. А. </a:t>
            </a:r>
            <a:r>
              <a:rPr lang="ru-RU" sz="2400" dirty="0" smtClean="0">
                <a:solidFill>
                  <a:srgbClr val="00B050"/>
                </a:solidFill>
              </a:rPr>
              <a:t>Озеров</a:t>
            </a: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1375810"/>
            <a:ext cx="3600401" cy="24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74164" y="3791680"/>
            <a:ext cx="226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Н. М. </a:t>
            </a:r>
            <a:r>
              <a:rPr lang="ru-RU" sz="2400" dirty="0" smtClean="0">
                <a:solidFill>
                  <a:srgbClr val="00B050"/>
                </a:solidFill>
              </a:rPr>
              <a:t>Карамзин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5301208"/>
            <a:ext cx="9143999" cy="1556792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П</a:t>
            </a:r>
            <a:r>
              <a:rPr lang="ru-RU" dirty="0" smtClean="0">
                <a:solidFill>
                  <a:srgbClr val="7030A0"/>
                </a:solidFill>
              </a:rPr>
              <a:t>ервые произведения: </a:t>
            </a:r>
            <a:r>
              <a:rPr lang="ru-RU" dirty="0" smtClean="0">
                <a:solidFill>
                  <a:srgbClr val="0070C0"/>
                </a:solidFill>
              </a:rPr>
              <a:t>«</a:t>
            </a:r>
            <a:r>
              <a:rPr lang="ru-RU" dirty="0">
                <a:solidFill>
                  <a:srgbClr val="0070C0"/>
                </a:solidFill>
              </a:rPr>
              <a:t>Лихая </a:t>
            </a:r>
            <a:r>
              <a:rPr lang="ru-RU" dirty="0" err="1">
                <a:solidFill>
                  <a:srgbClr val="0070C0"/>
                </a:solidFill>
              </a:rPr>
              <a:t>болесть</a:t>
            </a:r>
            <a:r>
              <a:rPr lang="ru-RU" dirty="0" smtClean="0">
                <a:solidFill>
                  <a:srgbClr val="0070C0"/>
                </a:solidFill>
              </a:rPr>
              <a:t>» </a:t>
            </a:r>
            <a:r>
              <a:rPr lang="ru-RU" dirty="0" smtClean="0">
                <a:solidFill>
                  <a:srgbClr val="7030A0"/>
                </a:solidFill>
              </a:rPr>
              <a:t>(</a:t>
            </a:r>
            <a:r>
              <a:rPr lang="ru-RU" dirty="0">
                <a:solidFill>
                  <a:srgbClr val="7030A0"/>
                </a:solidFill>
              </a:rPr>
              <a:t>1838) </a:t>
            </a:r>
            <a:r>
              <a:rPr lang="ru-RU" dirty="0">
                <a:solidFill>
                  <a:srgbClr val="0070C0"/>
                </a:solidFill>
              </a:rPr>
              <a:t>и «Счастливая ошибка</a:t>
            </a:r>
            <a:r>
              <a:rPr lang="ru-RU" dirty="0" smtClean="0">
                <a:solidFill>
                  <a:srgbClr val="0070C0"/>
                </a:solidFill>
              </a:rPr>
              <a:t>» </a:t>
            </a:r>
            <a:r>
              <a:rPr lang="ru-RU" dirty="0" smtClean="0">
                <a:solidFill>
                  <a:srgbClr val="7030A0"/>
                </a:solidFill>
              </a:rPr>
              <a:t>(1839) – И. А. Гончаров </a:t>
            </a:r>
            <a:r>
              <a:rPr lang="ru-RU" dirty="0">
                <a:solidFill>
                  <a:srgbClr val="7030A0"/>
                </a:solidFill>
              </a:rPr>
              <a:t>опубликовал, взяв </a:t>
            </a:r>
            <a:r>
              <a:rPr lang="ru-RU" dirty="0" smtClean="0">
                <a:solidFill>
                  <a:srgbClr val="7030A0"/>
                </a:solidFill>
              </a:rPr>
              <a:t>псевдоним</a:t>
            </a:r>
            <a:r>
              <a:rPr lang="ru-RU" dirty="0">
                <a:solidFill>
                  <a:srgbClr val="7030A0"/>
                </a:solidFill>
              </a:rPr>
              <a:t>, в журналах </a:t>
            </a:r>
            <a:r>
              <a:rPr lang="ru-RU" dirty="0">
                <a:solidFill>
                  <a:srgbClr val="00B050"/>
                </a:solidFill>
              </a:rPr>
              <a:t>«Подснежник» </a:t>
            </a:r>
            <a:r>
              <a:rPr lang="ru-RU" dirty="0">
                <a:solidFill>
                  <a:srgbClr val="7030A0"/>
                </a:solidFill>
              </a:rPr>
              <a:t>и </a:t>
            </a:r>
            <a:r>
              <a:rPr lang="ru-RU" dirty="0">
                <a:solidFill>
                  <a:srgbClr val="00B050"/>
                </a:solidFill>
              </a:rPr>
              <a:t>«Лунные ночи», </a:t>
            </a:r>
            <a:r>
              <a:rPr lang="ru-RU" dirty="0">
                <a:solidFill>
                  <a:srgbClr val="7030A0"/>
                </a:solidFill>
              </a:rPr>
              <a:t>издававшихся в семье </a:t>
            </a:r>
            <a:r>
              <a:rPr lang="ru-RU" dirty="0">
                <a:solidFill>
                  <a:srgbClr val="FF0000"/>
                </a:solidFill>
              </a:rPr>
              <a:t>Н</a:t>
            </a:r>
            <a:r>
              <a:rPr lang="ru-RU" dirty="0" smtClean="0">
                <a:solidFill>
                  <a:srgbClr val="FF0000"/>
                </a:solidFill>
              </a:rPr>
              <a:t>. А. </a:t>
            </a:r>
            <a:r>
              <a:rPr lang="ru-RU" dirty="0" err="1" smtClean="0">
                <a:solidFill>
                  <a:srgbClr val="FF0000"/>
                </a:solidFill>
              </a:rPr>
              <a:t>Майкова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44209" y="4869161"/>
            <a:ext cx="216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Н</a:t>
            </a:r>
            <a:r>
              <a:rPr lang="ru-RU" dirty="0">
                <a:solidFill>
                  <a:srgbClr val="002060"/>
                </a:solidFill>
              </a:rPr>
              <a:t>. А. </a:t>
            </a:r>
            <a:r>
              <a:rPr lang="ru-RU" dirty="0" smtClean="0">
                <a:solidFill>
                  <a:srgbClr val="002060"/>
                </a:solidFill>
              </a:rPr>
              <a:t>Майков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0" y="52733"/>
            <a:ext cx="2910127" cy="3829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96" y="59904"/>
            <a:ext cx="2814979" cy="381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40" y="59904"/>
            <a:ext cx="1574474" cy="25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3718"/>
            <a:ext cx="4320480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437112"/>
            <a:ext cx="9143999" cy="2420888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В начале </a:t>
            </a:r>
            <a:r>
              <a:rPr lang="ru-RU" dirty="0" smtClean="0">
                <a:solidFill>
                  <a:srgbClr val="7030A0"/>
                </a:solidFill>
              </a:rPr>
              <a:t>1840-х И. А. Гончаров начинает </a:t>
            </a:r>
            <a:r>
              <a:rPr lang="ru-RU" dirty="0">
                <a:solidFill>
                  <a:srgbClr val="7030A0"/>
                </a:solidFill>
              </a:rPr>
              <a:t>посещать </a:t>
            </a:r>
            <a:r>
              <a:rPr lang="ru-RU" dirty="0">
                <a:solidFill>
                  <a:srgbClr val="0070C0"/>
                </a:solidFill>
              </a:rPr>
              <a:t>литературный кружок </a:t>
            </a:r>
            <a:r>
              <a:rPr lang="ru-RU" dirty="0">
                <a:solidFill>
                  <a:srgbClr val="FF0000"/>
                </a:solidFill>
              </a:rPr>
              <a:t>Майковых</a:t>
            </a:r>
            <a:r>
              <a:rPr lang="ru-RU" dirty="0">
                <a:solidFill>
                  <a:srgbClr val="7030A0"/>
                </a:solidFill>
              </a:rPr>
              <a:t>, где познакомился с литераторами: </a:t>
            </a:r>
            <a:endParaRPr lang="ru-RU" dirty="0" smtClean="0">
              <a:solidFill>
                <a:srgbClr val="7030A0"/>
              </a:solidFill>
            </a:endParaRPr>
          </a:p>
          <a:p>
            <a:pPr algn="ctr"/>
            <a:r>
              <a:rPr lang="ru-RU" dirty="0" smtClean="0">
                <a:solidFill>
                  <a:srgbClr val="0070C0"/>
                </a:solidFill>
              </a:rPr>
              <a:t>В</a:t>
            </a:r>
            <a:r>
              <a:rPr lang="ru-RU" dirty="0">
                <a:solidFill>
                  <a:srgbClr val="0070C0"/>
                </a:solidFill>
              </a:rPr>
              <a:t>. Г. Бенедиктовым</a:t>
            </a:r>
            <a:r>
              <a:rPr lang="ru-RU" dirty="0">
                <a:solidFill>
                  <a:srgbClr val="7030A0"/>
                </a:solidFill>
              </a:rPr>
              <a:t>, И. И. Панаевым, М. А. и Е. А</a:t>
            </a:r>
            <a:r>
              <a:rPr lang="ru-RU" dirty="0">
                <a:solidFill>
                  <a:srgbClr val="00B0F0"/>
                </a:solidFill>
              </a:rPr>
              <a:t>. </a:t>
            </a:r>
            <a:r>
              <a:rPr lang="ru-RU" dirty="0">
                <a:solidFill>
                  <a:srgbClr val="0070C0"/>
                </a:solidFill>
              </a:rPr>
              <a:t>Языковыми</a:t>
            </a:r>
            <a:r>
              <a:rPr lang="ru-RU" dirty="0">
                <a:solidFill>
                  <a:srgbClr val="00B0F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и Е. В. Толстой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Иван Александрович был </a:t>
            </a:r>
            <a:r>
              <a:rPr lang="ru-RU" dirty="0" smtClean="0">
                <a:solidFill>
                  <a:srgbClr val="00B050"/>
                </a:solidFill>
              </a:rPr>
              <a:t>учителем</a:t>
            </a:r>
            <a:r>
              <a:rPr lang="ru-RU" dirty="0" smtClean="0">
                <a:solidFill>
                  <a:srgbClr val="7030A0"/>
                </a:solidFill>
              </a:rPr>
              <a:t> сыновей Н. А. </a:t>
            </a:r>
            <a:r>
              <a:rPr lang="ru-RU" dirty="0" err="1" smtClean="0">
                <a:solidFill>
                  <a:srgbClr val="7030A0"/>
                </a:solidFill>
              </a:rPr>
              <a:t>Майкова</a:t>
            </a:r>
            <a:r>
              <a:rPr lang="ru-RU" dirty="0">
                <a:solidFill>
                  <a:srgbClr val="7030A0"/>
                </a:solidFill>
              </a:rPr>
              <a:t>:</a:t>
            </a:r>
            <a:r>
              <a:rPr lang="ru-RU" dirty="0" smtClean="0">
                <a:solidFill>
                  <a:srgbClr val="7030A0"/>
                </a:solidFill>
              </a:rPr>
              <a:t> Аполлона и Валериана.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07903" y="74545"/>
            <a:ext cx="2341665" cy="1045783"/>
          </a:xfrm>
        </p:spPr>
        <p:txBody>
          <a:bodyPr/>
          <a:lstStyle/>
          <a:p>
            <a:r>
              <a:rPr lang="ru-RU" sz="2800" dirty="0" smtClean="0">
                <a:solidFill>
                  <a:srgbClr val="00B050"/>
                </a:solidFill>
              </a:rPr>
              <a:t>Творческий </a:t>
            </a:r>
            <a:r>
              <a:rPr lang="ru-RU" sz="2800" dirty="0" smtClean="0">
                <a:solidFill>
                  <a:srgbClr val="00B050"/>
                </a:solidFill>
              </a:rPr>
              <a:t>путь.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6" y="52887"/>
            <a:ext cx="3602678" cy="4063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569" y="52887"/>
            <a:ext cx="2970881" cy="4063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0176" y="4091486"/>
            <a:ext cx="1807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В. Г. Бенедиктов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522589" y="4091486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И. И. </a:t>
            </a:r>
            <a:r>
              <a:rPr lang="ru-RU" dirty="0" smtClean="0">
                <a:solidFill>
                  <a:srgbClr val="002060"/>
                </a:solidFill>
              </a:rPr>
              <a:t>Панаев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33" y="1750922"/>
            <a:ext cx="3387329" cy="254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797152"/>
            <a:ext cx="9143999" cy="206084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Расцвет </a:t>
            </a:r>
            <a:r>
              <a:rPr lang="ru-RU" dirty="0">
                <a:solidFill>
                  <a:srgbClr val="7030A0"/>
                </a:solidFill>
              </a:rPr>
              <a:t>его творческого пути совпал с важным этапом в развитии русской литературы. В </a:t>
            </a:r>
            <a:r>
              <a:rPr lang="ru-RU" dirty="0">
                <a:solidFill>
                  <a:srgbClr val="FF0000"/>
                </a:solidFill>
              </a:rPr>
              <a:t>1846</a:t>
            </a:r>
            <a:r>
              <a:rPr lang="ru-RU" dirty="0">
                <a:solidFill>
                  <a:srgbClr val="7030A0"/>
                </a:solidFill>
              </a:rPr>
              <a:t>-ом году писатель знакомится с </a:t>
            </a:r>
            <a:r>
              <a:rPr lang="ru-RU" dirty="0">
                <a:solidFill>
                  <a:srgbClr val="0070C0"/>
                </a:solidFill>
              </a:rPr>
              <a:t>кружком </a:t>
            </a:r>
            <a:r>
              <a:rPr lang="ru-RU" dirty="0" smtClean="0">
                <a:solidFill>
                  <a:srgbClr val="0070C0"/>
                </a:solidFill>
              </a:rPr>
              <a:t>В. Г. Белинского</a:t>
            </a:r>
            <a:r>
              <a:rPr lang="ru-RU" dirty="0" smtClean="0">
                <a:solidFill>
                  <a:srgbClr val="7030A0"/>
                </a:solidFill>
              </a:rPr>
              <a:t>. В </a:t>
            </a:r>
            <a:r>
              <a:rPr lang="ru-RU" dirty="0">
                <a:solidFill>
                  <a:srgbClr val="FF0000"/>
                </a:solidFill>
              </a:rPr>
              <a:t>1847</a:t>
            </a:r>
            <a:r>
              <a:rPr lang="ru-RU" dirty="0">
                <a:solidFill>
                  <a:srgbClr val="7030A0"/>
                </a:solidFill>
              </a:rPr>
              <a:t> году в журнале </a:t>
            </a:r>
            <a:r>
              <a:rPr lang="ru-RU" dirty="0">
                <a:solidFill>
                  <a:srgbClr val="0070C0"/>
                </a:solidFill>
              </a:rPr>
              <a:t>«Современник» </a:t>
            </a:r>
            <a:r>
              <a:rPr lang="ru-RU" dirty="0">
                <a:solidFill>
                  <a:srgbClr val="7030A0"/>
                </a:solidFill>
              </a:rPr>
              <a:t>публикуется </a:t>
            </a:r>
            <a:r>
              <a:rPr lang="ru-RU" dirty="0">
                <a:solidFill>
                  <a:srgbClr val="00B050"/>
                </a:solidFill>
              </a:rPr>
              <a:t>«Обыкновенная история», </a:t>
            </a:r>
            <a:r>
              <a:rPr lang="ru-RU" dirty="0">
                <a:solidFill>
                  <a:srgbClr val="7030A0"/>
                </a:solidFill>
              </a:rPr>
              <a:t>а в </a:t>
            </a:r>
            <a:r>
              <a:rPr lang="ru-RU" dirty="0">
                <a:solidFill>
                  <a:srgbClr val="FF0000"/>
                </a:solidFill>
              </a:rPr>
              <a:t>1848</a:t>
            </a:r>
            <a:r>
              <a:rPr lang="ru-RU" dirty="0">
                <a:solidFill>
                  <a:srgbClr val="7030A0"/>
                </a:solidFill>
              </a:rPr>
              <a:t> – рассказ </a:t>
            </a:r>
            <a:r>
              <a:rPr lang="ru-RU" dirty="0">
                <a:solidFill>
                  <a:srgbClr val="00B050"/>
                </a:solidFill>
              </a:rPr>
              <a:t>«Иван Савич Поджабрин», </a:t>
            </a:r>
            <a:r>
              <a:rPr lang="ru-RU" dirty="0">
                <a:solidFill>
                  <a:srgbClr val="7030A0"/>
                </a:solidFill>
              </a:rPr>
              <a:t>написанный им </a:t>
            </a:r>
            <a:r>
              <a:rPr lang="ru-RU" dirty="0" smtClean="0">
                <a:solidFill>
                  <a:srgbClr val="7030A0"/>
                </a:solidFill>
              </a:rPr>
              <a:t>за шесть лет до этого.</a:t>
            </a: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6633"/>
            <a:ext cx="6611888" cy="463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7709" y="0"/>
            <a:ext cx="2384051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070C0"/>
                </a:solidFill>
                <a:ea typeface="+mj-ea"/>
                <a:cs typeface="+mj-cs"/>
              </a:rPr>
              <a:t>Петербургский кружок </a:t>
            </a:r>
            <a:r>
              <a:rPr lang="ru-RU" sz="2000" dirty="0" err="1" smtClean="0">
                <a:solidFill>
                  <a:srgbClr val="0070C0"/>
                </a:solidFill>
                <a:ea typeface="+mj-ea"/>
                <a:cs typeface="+mj-cs"/>
              </a:rPr>
              <a:t>В.Г.Белинского</a:t>
            </a:r>
            <a:r>
              <a:rPr lang="ru-RU" sz="2000" dirty="0" smtClean="0">
                <a:solidFill>
                  <a:srgbClr val="0070C0"/>
                </a:solidFill>
                <a:ea typeface="+mj-ea"/>
                <a:cs typeface="+mj-cs"/>
              </a:rPr>
              <a:t>.</a:t>
            </a:r>
            <a:endParaRPr lang="ru-RU" sz="2000" dirty="0" smtClean="0">
              <a:solidFill>
                <a:srgbClr val="0070C0"/>
              </a:solidFill>
              <a:ea typeface="+mj-ea"/>
              <a:cs typeface="+mj-cs"/>
            </a:endParaRPr>
          </a:p>
          <a:p>
            <a:pPr lvl="0" algn="ctr">
              <a:spcBef>
                <a:spcPct val="20000"/>
              </a:spcBef>
              <a:buClr>
                <a:srgbClr val="CEB966"/>
              </a:buClr>
            </a:pPr>
            <a:r>
              <a:rPr lang="ru-RU" sz="1200" dirty="0" smtClean="0">
                <a:solidFill>
                  <a:srgbClr val="00B050"/>
                </a:solidFill>
              </a:rPr>
              <a:t>Рисунок </a:t>
            </a:r>
            <a:endParaRPr lang="ru-RU" sz="1200" dirty="0" smtClean="0">
              <a:solidFill>
                <a:srgbClr val="00B050"/>
              </a:solidFill>
            </a:endParaRPr>
          </a:p>
          <a:p>
            <a:pPr lvl="0" algn="ctr">
              <a:spcBef>
                <a:spcPct val="20000"/>
              </a:spcBef>
              <a:buClr>
                <a:srgbClr val="CEB966"/>
              </a:buClr>
            </a:pPr>
            <a:r>
              <a:rPr lang="ru-RU" sz="1200" dirty="0" smtClean="0">
                <a:solidFill>
                  <a:srgbClr val="00B050"/>
                </a:solidFill>
              </a:rPr>
              <a:t>Б</a:t>
            </a:r>
            <a:r>
              <a:rPr lang="ru-RU" sz="1200" dirty="0">
                <a:solidFill>
                  <a:srgbClr val="00B050"/>
                </a:solidFill>
              </a:rPr>
              <a:t>. </a:t>
            </a:r>
            <a:r>
              <a:rPr lang="ru-RU" sz="1200" dirty="0" smtClean="0">
                <a:solidFill>
                  <a:srgbClr val="00B050"/>
                </a:solidFill>
              </a:rPr>
              <a:t>Лебедева. </a:t>
            </a:r>
          </a:p>
          <a:p>
            <a:pPr lvl="0" algn="ctr">
              <a:spcBef>
                <a:spcPct val="20000"/>
              </a:spcBef>
              <a:buClr>
                <a:srgbClr val="CEB966"/>
              </a:buClr>
            </a:pPr>
            <a:r>
              <a:rPr lang="ru-RU" sz="1200" dirty="0" smtClean="0">
                <a:solidFill>
                  <a:srgbClr val="00B050"/>
                </a:solidFill>
              </a:rPr>
              <a:t>1947 </a:t>
            </a:r>
            <a:r>
              <a:rPr lang="ru-RU" sz="1200" dirty="0" smtClean="0">
                <a:solidFill>
                  <a:srgbClr val="00B050"/>
                </a:solidFill>
              </a:rPr>
              <a:t>год</a:t>
            </a:r>
            <a:r>
              <a:rPr lang="ru-RU" sz="1200" dirty="0">
                <a:solidFill>
                  <a:srgbClr val="00B050"/>
                </a:solidFill>
              </a:rPr>
              <a:t>.</a:t>
            </a:r>
            <a:endParaRPr lang="ru-RU" sz="1200" dirty="0">
              <a:solidFill>
                <a:srgbClr val="00B05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" y="1680461"/>
            <a:ext cx="2207257" cy="316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301208"/>
            <a:ext cx="9144000" cy="1556792"/>
          </a:xfrm>
        </p:spPr>
        <p:txBody>
          <a:bodyPr anchor="t"/>
          <a:lstStyle/>
          <a:p>
            <a:r>
              <a:rPr lang="ru-RU" sz="2400" dirty="0">
                <a:solidFill>
                  <a:srgbClr val="7030A0"/>
                </a:solidFill>
              </a:rPr>
              <a:t>Знакомство с </a:t>
            </a:r>
            <a:r>
              <a:rPr lang="ru-RU" sz="2400" dirty="0">
                <a:solidFill>
                  <a:srgbClr val="FF0000"/>
                </a:solidFill>
              </a:rPr>
              <a:t>В. Г. Белинским </a:t>
            </a:r>
            <a:r>
              <a:rPr lang="ru-RU" sz="2400" dirty="0">
                <a:solidFill>
                  <a:srgbClr val="7030A0"/>
                </a:solidFill>
              </a:rPr>
              <a:t>и начало сотрудничества с журналом </a:t>
            </a:r>
            <a:r>
              <a:rPr lang="ru-RU" sz="2400" dirty="0">
                <a:solidFill>
                  <a:srgbClr val="0070C0"/>
                </a:solidFill>
              </a:rPr>
              <a:t>«Современник» </a:t>
            </a:r>
            <a:r>
              <a:rPr lang="ru-RU" sz="2400" dirty="0">
                <a:solidFill>
                  <a:srgbClr val="7030A0"/>
                </a:solidFill>
              </a:rPr>
              <a:t>не переросло в настоящую дружбу, так как по своим политическим взглядам </a:t>
            </a:r>
            <a:r>
              <a:rPr lang="ru-RU" sz="2400" dirty="0">
                <a:solidFill>
                  <a:srgbClr val="0070C0"/>
                </a:solidFill>
              </a:rPr>
              <a:t>И</a:t>
            </a:r>
            <a:r>
              <a:rPr lang="ru-RU" sz="2400" dirty="0" smtClean="0">
                <a:solidFill>
                  <a:srgbClr val="0070C0"/>
                </a:solidFill>
              </a:rPr>
              <a:t>. А</a:t>
            </a:r>
            <a:r>
              <a:rPr lang="ru-RU" sz="2400" dirty="0">
                <a:solidFill>
                  <a:srgbClr val="0070C0"/>
                </a:solidFill>
              </a:rPr>
              <a:t>. Гончаров </a:t>
            </a:r>
            <a:r>
              <a:rPr lang="ru-RU" sz="2400" dirty="0">
                <a:solidFill>
                  <a:srgbClr val="7030A0"/>
                </a:solidFill>
              </a:rPr>
              <a:t>был весьма </a:t>
            </a:r>
            <a:r>
              <a:rPr lang="ru-RU" sz="2400" dirty="0">
                <a:solidFill>
                  <a:srgbClr val="0070C0"/>
                </a:solidFill>
              </a:rPr>
              <a:t>умеренным </a:t>
            </a:r>
            <a:r>
              <a:rPr lang="ru-RU" sz="2400" dirty="0" smtClean="0">
                <a:solidFill>
                  <a:srgbClr val="0070C0"/>
                </a:solidFill>
              </a:rPr>
              <a:t>либералом.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688" y="4797152"/>
            <a:ext cx="3602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ea typeface="+mj-ea"/>
                <a:cs typeface="+mj-cs"/>
              </a:rPr>
              <a:t>Журнал «</a:t>
            </a:r>
            <a:r>
              <a:rPr lang="ru-RU" sz="2400" dirty="0" err="1">
                <a:solidFill>
                  <a:srgbClr val="00B050"/>
                </a:solidFill>
                <a:ea typeface="+mj-ea"/>
                <a:cs typeface="+mj-cs"/>
              </a:rPr>
              <a:t>Современникъ</a:t>
            </a:r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».</a:t>
            </a:r>
            <a:endParaRPr lang="ru-RU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6632"/>
            <a:ext cx="2947988" cy="456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" y="116632"/>
            <a:ext cx="5569803" cy="456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6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437112"/>
            <a:ext cx="9143999" cy="2420888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1852-1855</a:t>
            </a:r>
            <a:r>
              <a:rPr lang="ru-RU" dirty="0" smtClean="0">
                <a:solidFill>
                  <a:srgbClr val="7030A0"/>
                </a:solidFill>
              </a:rPr>
              <a:t> - в течение </a:t>
            </a:r>
            <a:r>
              <a:rPr lang="ru-RU" dirty="0">
                <a:solidFill>
                  <a:srgbClr val="7030A0"/>
                </a:solidFill>
              </a:rPr>
              <a:t>двух с половиной лет </a:t>
            </a:r>
            <a:r>
              <a:rPr lang="ru-RU" dirty="0" smtClean="0">
                <a:solidFill>
                  <a:srgbClr val="7030A0"/>
                </a:solidFill>
              </a:rPr>
              <a:t>И. А. Гончаров </a:t>
            </a:r>
            <a:r>
              <a:rPr lang="ru-RU" dirty="0">
                <a:solidFill>
                  <a:srgbClr val="7030A0"/>
                </a:solidFill>
              </a:rPr>
              <a:t>был в </a:t>
            </a:r>
            <a:r>
              <a:rPr lang="ru-RU" dirty="0">
                <a:solidFill>
                  <a:srgbClr val="0070C0"/>
                </a:solidFill>
              </a:rPr>
              <a:t>кругосветном </a:t>
            </a:r>
            <a:r>
              <a:rPr lang="ru-RU" dirty="0" smtClean="0">
                <a:solidFill>
                  <a:srgbClr val="0070C0"/>
                </a:solidFill>
              </a:rPr>
              <a:t>путешествии</a:t>
            </a:r>
            <a:r>
              <a:rPr lang="ru-RU" dirty="0" smtClean="0">
                <a:solidFill>
                  <a:srgbClr val="7030A0"/>
                </a:solidFill>
              </a:rPr>
              <a:t>, </a:t>
            </a:r>
            <a:r>
              <a:rPr lang="ru-RU" dirty="0">
                <a:solidFill>
                  <a:srgbClr val="7030A0"/>
                </a:solidFill>
              </a:rPr>
              <a:t>где написал цикл путевых очерков </a:t>
            </a:r>
            <a:r>
              <a:rPr lang="ru-RU" dirty="0">
                <a:solidFill>
                  <a:srgbClr val="00B050"/>
                </a:solidFill>
              </a:rPr>
              <a:t>«Фрегат Паллада». </a:t>
            </a:r>
            <a:r>
              <a:rPr lang="ru-RU" dirty="0">
                <a:solidFill>
                  <a:srgbClr val="7030A0"/>
                </a:solidFill>
              </a:rPr>
              <a:t>По возвращении в </a:t>
            </a:r>
            <a:r>
              <a:rPr lang="ru-RU" dirty="0">
                <a:solidFill>
                  <a:srgbClr val="0070C0"/>
                </a:solidFill>
              </a:rPr>
              <a:t>Петербург</a:t>
            </a:r>
            <a:r>
              <a:rPr lang="ru-RU" dirty="0">
                <a:solidFill>
                  <a:srgbClr val="7030A0"/>
                </a:solidFill>
              </a:rPr>
              <a:t>, опубликовал сначала первые </a:t>
            </a:r>
            <a:r>
              <a:rPr lang="ru-RU" dirty="0">
                <a:solidFill>
                  <a:srgbClr val="00B050"/>
                </a:solidFill>
              </a:rPr>
              <a:t>очерки</a:t>
            </a:r>
            <a:r>
              <a:rPr lang="ru-RU" dirty="0">
                <a:solidFill>
                  <a:srgbClr val="7030A0"/>
                </a:solidFill>
              </a:rPr>
              <a:t> о путешествии, а в </a:t>
            </a:r>
            <a:r>
              <a:rPr lang="ru-RU" dirty="0">
                <a:solidFill>
                  <a:srgbClr val="FF0000"/>
                </a:solidFill>
              </a:rPr>
              <a:t>1858</a:t>
            </a:r>
            <a:r>
              <a:rPr lang="ru-RU" dirty="0">
                <a:solidFill>
                  <a:srgbClr val="7030A0"/>
                </a:solidFill>
              </a:rPr>
              <a:t> году вышла полноценная книга, которая стала значительным литературным событием </a:t>
            </a:r>
            <a:r>
              <a:rPr lang="ru-RU" dirty="0" smtClean="0">
                <a:solidFill>
                  <a:srgbClr val="7030A0"/>
                </a:solidFill>
              </a:rPr>
              <a:t>Х</a:t>
            </a:r>
            <a:r>
              <a:rPr lang="en-US" dirty="0" smtClean="0">
                <a:solidFill>
                  <a:srgbClr val="7030A0"/>
                </a:solidFill>
              </a:rPr>
              <a:t>I</a:t>
            </a:r>
            <a:r>
              <a:rPr lang="ru-RU" dirty="0" smtClean="0">
                <a:solidFill>
                  <a:srgbClr val="7030A0"/>
                </a:solidFill>
              </a:rPr>
              <a:t>Х </a:t>
            </a:r>
            <a:r>
              <a:rPr lang="ru-RU" dirty="0">
                <a:solidFill>
                  <a:srgbClr val="7030A0"/>
                </a:solidFill>
              </a:rPr>
              <a:t>века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484" y="116632"/>
            <a:ext cx="2551345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2828925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292670" y="3548694"/>
            <a:ext cx="266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ea typeface="+mj-ea"/>
                <a:cs typeface="+mj-cs"/>
              </a:rPr>
              <a:t>«Фрегат Паллада</a:t>
            </a:r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».</a:t>
            </a:r>
            <a:endParaRPr lang="ru-RU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38" y="548680"/>
            <a:ext cx="4143193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7504" y="23167"/>
            <a:ext cx="4139952" cy="573325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1859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smtClean="0">
                <a:solidFill>
                  <a:srgbClr val="7030A0"/>
                </a:solidFill>
              </a:rPr>
              <a:t>год - </a:t>
            </a:r>
            <a:r>
              <a:rPr lang="ru-RU" dirty="0">
                <a:solidFill>
                  <a:srgbClr val="7030A0"/>
                </a:solidFill>
              </a:rPr>
              <a:t>выходит в </a:t>
            </a:r>
            <a:r>
              <a:rPr lang="ru-RU" dirty="0" smtClean="0">
                <a:solidFill>
                  <a:srgbClr val="7030A0"/>
                </a:solidFill>
              </a:rPr>
              <a:t>свет </a:t>
            </a:r>
            <a:r>
              <a:rPr lang="ru-RU" dirty="0">
                <a:solidFill>
                  <a:srgbClr val="7030A0"/>
                </a:solidFill>
              </a:rPr>
              <a:t>главное </a:t>
            </a:r>
            <a:r>
              <a:rPr lang="ru-RU" dirty="0" smtClean="0">
                <a:solidFill>
                  <a:srgbClr val="7030A0"/>
                </a:solidFill>
              </a:rPr>
              <a:t>произведение </a:t>
            </a: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И. А. Гончарова роман </a:t>
            </a:r>
            <a:r>
              <a:rPr lang="ru-RU" dirty="0">
                <a:solidFill>
                  <a:srgbClr val="0070C0"/>
                </a:solidFill>
              </a:rPr>
              <a:t>«Обломов</a:t>
            </a:r>
            <a:r>
              <a:rPr lang="ru-RU" dirty="0" smtClean="0">
                <a:solidFill>
                  <a:srgbClr val="0070C0"/>
                </a:solidFill>
              </a:rPr>
              <a:t>», </a:t>
            </a:r>
            <a:r>
              <a:rPr lang="ru-RU" dirty="0" smtClean="0">
                <a:solidFill>
                  <a:srgbClr val="7030A0"/>
                </a:solidFill>
              </a:rPr>
              <a:t>переведённый </a:t>
            </a:r>
            <a:r>
              <a:rPr lang="ru-RU" dirty="0" smtClean="0">
                <a:solidFill>
                  <a:srgbClr val="00B050"/>
                </a:solidFill>
              </a:rPr>
              <a:t>почти на все языки мира.</a:t>
            </a: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Этот </a:t>
            </a:r>
            <a:r>
              <a:rPr lang="ru-RU" dirty="0">
                <a:solidFill>
                  <a:srgbClr val="7030A0"/>
                </a:solidFill>
              </a:rPr>
              <a:t>роман </a:t>
            </a:r>
            <a:r>
              <a:rPr lang="ru-RU" dirty="0" smtClean="0">
                <a:solidFill>
                  <a:srgbClr val="7030A0"/>
                </a:solidFill>
              </a:rPr>
              <a:t>принёс </a:t>
            </a:r>
            <a:r>
              <a:rPr lang="ru-RU" dirty="0">
                <a:solidFill>
                  <a:srgbClr val="7030A0"/>
                </a:solidFill>
              </a:rPr>
              <a:t>автору славу и </a:t>
            </a:r>
            <a:r>
              <a:rPr lang="ru-RU" dirty="0" smtClean="0">
                <a:solidFill>
                  <a:srgbClr val="7030A0"/>
                </a:solidFill>
              </a:rPr>
              <a:t>популярность.</a:t>
            </a: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Гончаров </a:t>
            </a:r>
            <a:r>
              <a:rPr lang="ru-RU" dirty="0">
                <a:solidFill>
                  <a:srgbClr val="7030A0"/>
                </a:solidFill>
              </a:rPr>
              <a:t>приступает к написанию нового произведения – роману </a:t>
            </a:r>
            <a:r>
              <a:rPr lang="ru-RU" dirty="0">
                <a:solidFill>
                  <a:srgbClr val="0070C0"/>
                </a:solidFill>
              </a:rPr>
              <a:t>“Обрыв”.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5250"/>
            <a:ext cx="4695825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74341"/>
            <a:ext cx="3364632" cy="181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" y="4077072"/>
            <a:ext cx="1473031" cy="2685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0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0"/>
            <a:ext cx="3275855" cy="6858000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3200" dirty="0">
                <a:solidFill>
                  <a:srgbClr val="00B050"/>
                </a:solidFill>
                <a:ea typeface="+mj-ea"/>
                <a:cs typeface="+mj-cs"/>
              </a:rPr>
              <a:t>Последние </a:t>
            </a:r>
            <a:br>
              <a:rPr lang="ru-RU" sz="3200" dirty="0">
                <a:solidFill>
                  <a:srgbClr val="00B050"/>
                </a:solidFill>
                <a:ea typeface="+mj-ea"/>
                <a:cs typeface="+mj-cs"/>
              </a:rPr>
            </a:br>
            <a:r>
              <a:rPr lang="ru-RU" sz="3200" dirty="0">
                <a:solidFill>
                  <a:srgbClr val="00B050"/>
                </a:solidFill>
                <a:ea typeface="+mj-ea"/>
                <a:cs typeface="+mj-cs"/>
              </a:rPr>
              <a:t>годы </a:t>
            </a:r>
            <a:r>
              <a:rPr lang="ru-RU" sz="3200" dirty="0" smtClean="0">
                <a:solidFill>
                  <a:srgbClr val="00B050"/>
                </a:solidFill>
                <a:ea typeface="+mj-ea"/>
                <a:cs typeface="+mj-cs"/>
              </a:rPr>
              <a:t>жизни.</a:t>
            </a:r>
            <a:endParaRPr lang="ru-RU" dirty="0" smtClean="0">
              <a:solidFill>
                <a:srgbClr val="00B050"/>
              </a:solidFill>
            </a:endParaRP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После </a:t>
            </a:r>
            <a:r>
              <a:rPr lang="ru-RU" dirty="0">
                <a:solidFill>
                  <a:srgbClr val="7030A0"/>
                </a:solidFill>
              </a:rPr>
              <a:t>романа </a:t>
            </a:r>
            <a:r>
              <a:rPr lang="ru-RU" dirty="0">
                <a:solidFill>
                  <a:srgbClr val="0070C0"/>
                </a:solidFill>
              </a:rPr>
              <a:t>“Обрыв” </a:t>
            </a:r>
            <a:r>
              <a:rPr lang="ru-RU" dirty="0">
                <a:solidFill>
                  <a:srgbClr val="7030A0"/>
                </a:solidFill>
              </a:rPr>
              <a:t>писатель часто впадал в </a:t>
            </a:r>
            <a:r>
              <a:rPr lang="ru-RU" dirty="0" smtClean="0">
                <a:solidFill>
                  <a:srgbClr val="7030A0"/>
                </a:solidFill>
              </a:rPr>
              <a:t>уныние, </a:t>
            </a:r>
            <a:r>
              <a:rPr lang="ru-RU" dirty="0">
                <a:solidFill>
                  <a:srgbClr val="7030A0"/>
                </a:solidFill>
              </a:rPr>
              <a:t>писал немного, в основном этюды в области </a:t>
            </a:r>
            <a:r>
              <a:rPr lang="ru-RU" dirty="0" smtClean="0">
                <a:solidFill>
                  <a:srgbClr val="7030A0"/>
                </a:solidFill>
              </a:rPr>
              <a:t>критики.</a:t>
            </a: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Гончаров </a:t>
            </a:r>
            <a:r>
              <a:rPr lang="ru-RU" dirty="0">
                <a:solidFill>
                  <a:srgbClr val="7030A0"/>
                </a:solidFill>
              </a:rPr>
              <a:t>был </a:t>
            </a:r>
            <a:r>
              <a:rPr lang="ru-RU" dirty="0">
                <a:solidFill>
                  <a:schemeClr val="tx1"/>
                </a:solidFill>
              </a:rPr>
              <a:t>одинок</a:t>
            </a:r>
            <a:r>
              <a:rPr lang="ru-RU" dirty="0">
                <a:solidFill>
                  <a:srgbClr val="7030A0"/>
                </a:solidFill>
              </a:rPr>
              <a:t>, часто болел. Однажды простудившись, он заболел воспалением </a:t>
            </a:r>
            <a:r>
              <a:rPr lang="ru-RU" dirty="0" smtClean="0">
                <a:solidFill>
                  <a:srgbClr val="7030A0"/>
                </a:solidFill>
              </a:rPr>
              <a:t>лёгких</a:t>
            </a:r>
            <a:r>
              <a:rPr lang="ru-RU" dirty="0">
                <a:solidFill>
                  <a:srgbClr val="7030A0"/>
                </a:solidFill>
              </a:rPr>
              <a:t>, из-за чего </a:t>
            </a:r>
            <a:r>
              <a:rPr lang="ru-RU" dirty="0" smtClean="0">
                <a:solidFill>
                  <a:schemeClr val="tx1"/>
                </a:solidFill>
              </a:rPr>
              <a:t>умер</a:t>
            </a:r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 smtClean="0">
                <a:solidFill>
                  <a:srgbClr val="7030A0"/>
                </a:solidFill>
              </a:rPr>
              <a:t>15 </a:t>
            </a:r>
            <a:r>
              <a:rPr lang="ru-RU" dirty="0">
                <a:solidFill>
                  <a:srgbClr val="7030A0"/>
                </a:solidFill>
              </a:rPr>
              <a:t>(27) сентября </a:t>
            </a:r>
            <a:r>
              <a:rPr lang="ru-RU" dirty="0">
                <a:solidFill>
                  <a:schemeClr val="tx1"/>
                </a:solidFill>
              </a:rPr>
              <a:t>1891</a:t>
            </a:r>
            <a:r>
              <a:rPr lang="ru-RU" dirty="0">
                <a:solidFill>
                  <a:srgbClr val="7030A0"/>
                </a:solidFill>
              </a:rPr>
              <a:t> года, в </a:t>
            </a:r>
            <a:r>
              <a:rPr lang="ru-RU" dirty="0" smtClean="0">
                <a:solidFill>
                  <a:srgbClr val="7030A0"/>
                </a:solidFill>
              </a:rPr>
              <a:t>возрасте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79 </a:t>
            </a:r>
            <a:r>
              <a:rPr lang="ru-RU" dirty="0">
                <a:solidFill>
                  <a:schemeClr val="tx1"/>
                </a:solidFill>
              </a:rPr>
              <a:t>лет.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5006"/>
            <a:ext cx="5730149" cy="660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2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3289"/>
            <a:ext cx="9144000" cy="1111455"/>
          </a:xfrm>
        </p:spPr>
        <p:txBody>
          <a:bodyPr anchor="t"/>
          <a:lstStyle/>
          <a:p>
            <a:pPr algn="r"/>
            <a:r>
              <a:rPr lang="ru-RU" sz="3200" i="1" dirty="0" smtClean="0">
                <a:solidFill>
                  <a:srgbClr val="FF0000"/>
                </a:solidFill>
              </a:rPr>
              <a:t>Иван </a:t>
            </a:r>
            <a:r>
              <a:rPr lang="ru-RU" sz="3200" i="1" dirty="0">
                <a:solidFill>
                  <a:srgbClr val="FF0000"/>
                </a:solidFill>
              </a:rPr>
              <a:t>Александрович </a:t>
            </a:r>
            <a:r>
              <a:rPr lang="ru-RU" sz="3200" i="1" dirty="0" smtClean="0">
                <a:solidFill>
                  <a:srgbClr val="FF0000"/>
                </a:solidFill>
              </a:rPr>
              <a:t>ГОНЧАРОВ </a:t>
            </a:r>
            <a:r>
              <a:rPr lang="ru-RU" sz="3200" i="1" dirty="0" smtClean="0">
                <a:solidFill>
                  <a:srgbClr val="0070C0"/>
                </a:solidFill>
              </a:rPr>
              <a:t/>
            </a:r>
            <a:br>
              <a:rPr lang="ru-RU" sz="3200" i="1" dirty="0" smtClean="0">
                <a:solidFill>
                  <a:srgbClr val="0070C0"/>
                </a:solidFill>
              </a:rPr>
            </a:br>
            <a:r>
              <a:rPr lang="ru-RU" sz="3200" i="1" dirty="0" smtClean="0">
                <a:solidFill>
                  <a:srgbClr val="0070C0"/>
                </a:solidFill>
              </a:rPr>
              <a:t>1812–1891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48680"/>
            <a:ext cx="5478610" cy="620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427008" y="1268760"/>
            <a:ext cx="3683885" cy="4464496"/>
          </a:xfrm>
        </p:spPr>
        <p:txBody>
          <a:bodyPr>
            <a:noAutofit/>
          </a:bodyPr>
          <a:lstStyle/>
          <a:p>
            <a:pPr algn="ctr"/>
            <a:r>
              <a:rPr lang="ru-RU" sz="2000" i="1" dirty="0">
                <a:solidFill>
                  <a:srgbClr val="7030A0"/>
                </a:solidFill>
              </a:rPr>
              <a:t>В</a:t>
            </a:r>
            <a:r>
              <a:rPr lang="ru-RU" sz="2000" i="1" dirty="0" smtClean="0">
                <a:solidFill>
                  <a:srgbClr val="7030A0"/>
                </a:solidFill>
              </a:rPr>
              <a:t>еликий </a:t>
            </a:r>
            <a:r>
              <a:rPr lang="ru-RU" sz="2000" i="1" dirty="0">
                <a:solidFill>
                  <a:srgbClr val="7030A0"/>
                </a:solidFill>
              </a:rPr>
              <a:t>русский </a:t>
            </a:r>
            <a:r>
              <a:rPr lang="ru-RU" sz="2000" i="1" dirty="0" smtClean="0">
                <a:solidFill>
                  <a:srgbClr val="7030A0"/>
                </a:solidFill>
              </a:rPr>
              <a:t>писатель,</a:t>
            </a:r>
          </a:p>
          <a:p>
            <a:pPr algn="ctr"/>
            <a:r>
              <a:rPr lang="ru-RU" sz="2000" i="1" dirty="0" smtClean="0">
                <a:solidFill>
                  <a:srgbClr val="7030A0"/>
                </a:solidFill>
              </a:rPr>
              <a:t>автор </a:t>
            </a:r>
            <a:r>
              <a:rPr lang="ru-RU" sz="2000" i="1" dirty="0">
                <a:solidFill>
                  <a:srgbClr val="7030A0"/>
                </a:solidFill>
              </a:rPr>
              <a:t>знаменитых </a:t>
            </a:r>
            <a:r>
              <a:rPr lang="ru-RU" sz="2000" i="1" dirty="0" smtClean="0">
                <a:solidFill>
                  <a:srgbClr val="7030A0"/>
                </a:solidFill>
              </a:rPr>
              <a:t>романов</a:t>
            </a:r>
            <a:r>
              <a:rPr lang="ru-RU" sz="2000" i="1" dirty="0" smtClean="0">
                <a:solidFill>
                  <a:srgbClr val="7030A0"/>
                </a:solidFill>
              </a:rPr>
              <a:t>:</a:t>
            </a:r>
          </a:p>
          <a:p>
            <a:pPr algn="ctr"/>
            <a:r>
              <a:rPr lang="ru-RU" sz="2000" i="1" dirty="0" smtClean="0">
                <a:solidFill>
                  <a:srgbClr val="0070C0"/>
                </a:solidFill>
              </a:rPr>
              <a:t>«</a:t>
            </a:r>
            <a:r>
              <a:rPr lang="ru-RU" sz="2000" i="1" dirty="0" smtClean="0">
                <a:solidFill>
                  <a:srgbClr val="0070C0"/>
                </a:solidFill>
              </a:rPr>
              <a:t>Обыкновенная история</a:t>
            </a:r>
            <a:r>
              <a:rPr lang="ru-RU" sz="2000" i="1" dirty="0">
                <a:solidFill>
                  <a:srgbClr val="0070C0"/>
                </a:solidFill>
              </a:rPr>
              <a:t>», </a:t>
            </a:r>
            <a:r>
              <a:rPr lang="ru-RU" sz="2000" i="1" dirty="0" smtClean="0">
                <a:solidFill>
                  <a:srgbClr val="0070C0"/>
                </a:solidFill>
              </a:rPr>
              <a:t>«Обломов»</a:t>
            </a:r>
            <a:r>
              <a:rPr lang="ru-RU" sz="2000" i="1" dirty="0">
                <a:solidFill>
                  <a:srgbClr val="0070C0"/>
                </a:solidFill>
              </a:rPr>
              <a:t>,</a:t>
            </a:r>
            <a:r>
              <a:rPr lang="ru-RU" sz="2000" i="1" dirty="0" smtClean="0">
                <a:solidFill>
                  <a:srgbClr val="0070C0"/>
                </a:solidFill>
              </a:rPr>
              <a:t> «Обрыв»</a:t>
            </a:r>
            <a:r>
              <a:rPr lang="ru-RU" sz="2000" i="1" dirty="0">
                <a:solidFill>
                  <a:srgbClr val="0070C0"/>
                </a:solidFill>
              </a:rPr>
              <a:t>.</a:t>
            </a:r>
            <a:r>
              <a:rPr lang="ru-RU" sz="2000" i="1" dirty="0" smtClean="0">
                <a:solidFill>
                  <a:srgbClr val="0070C0"/>
                </a:solidFill>
              </a:rPr>
              <a:t> </a:t>
            </a:r>
            <a:r>
              <a:rPr lang="ru-RU" sz="2000" i="1" dirty="0">
                <a:solidFill>
                  <a:srgbClr val="7030A0"/>
                </a:solidFill>
              </a:rPr>
              <a:t>Л</a:t>
            </a:r>
            <a:r>
              <a:rPr lang="ru-RU" sz="2000" i="1" dirty="0" smtClean="0">
                <a:solidFill>
                  <a:srgbClr val="7030A0"/>
                </a:solidFill>
              </a:rPr>
              <a:t>итературный </a:t>
            </a:r>
            <a:r>
              <a:rPr lang="ru-RU" sz="2000" i="1" dirty="0">
                <a:solidFill>
                  <a:srgbClr val="7030A0"/>
                </a:solidFill>
              </a:rPr>
              <a:t>критик и </a:t>
            </a:r>
            <a:r>
              <a:rPr lang="ru-RU" sz="2000" i="1" dirty="0" smtClean="0">
                <a:solidFill>
                  <a:srgbClr val="7030A0"/>
                </a:solidFill>
              </a:rPr>
              <a:t>публицист. </a:t>
            </a:r>
            <a:r>
              <a:rPr lang="ru-RU" sz="2000" i="1" dirty="0">
                <a:solidFill>
                  <a:srgbClr val="7030A0"/>
                </a:solidFill>
              </a:rPr>
              <a:t>О</a:t>
            </a:r>
            <a:r>
              <a:rPr lang="ru-RU" sz="2000" i="1" dirty="0" smtClean="0">
                <a:solidFill>
                  <a:srgbClr val="7030A0"/>
                </a:solidFill>
              </a:rPr>
              <a:t>бладатель </a:t>
            </a:r>
            <a:r>
              <a:rPr lang="ru-RU" sz="2000" i="1" dirty="0">
                <a:solidFill>
                  <a:srgbClr val="7030A0"/>
                </a:solidFill>
              </a:rPr>
              <a:t>гражданского чина </a:t>
            </a:r>
            <a:r>
              <a:rPr lang="ru-RU" sz="2000" i="1" dirty="0">
                <a:solidFill>
                  <a:srgbClr val="00B050"/>
                </a:solidFill>
              </a:rPr>
              <a:t>“Действительный статский советник</a:t>
            </a:r>
            <a:r>
              <a:rPr lang="ru-RU" sz="2000" i="1" dirty="0" smtClean="0">
                <a:solidFill>
                  <a:srgbClr val="00B050"/>
                </a:solidFill>
              </a:rPr>
              <a:t>”.</a:t>
            </a:r>
            <a:endParaRPr lang="ru-RU" sz="2000" i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581128"/>
            <a:ext cx="3724966" cy="204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149080"/>
            <a:ext cx="9143999" cy="2708920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Роман </a:t>
            </a:r>
            <a:r>
              <a:rPr lang="ru-RU" dirty="0">
                <a:solidFill>
                  <a:srgbClr val="00B050"/>
                </a:solidFill>
              </a:rPr>
              <a:t>«Обломов» </a:t>
            </a:r>
            <a:r>
              <a:rPr lang="ru-RU" dirty="0">
                <a:solidFill>
                  <a:srgbClr val="7030A0"/>
                </a:solidFill>
              </a:rPr>
              <a:t>является вершиной </a:t>
            </a:r>
            <a:r>
              <a:rPr lang="ru-RU" dirty="0" smtClean="0">
                <a:solidFill>
                  <a:srgbClr val="7030A0"/>
                </a:solidFill>
              </a:rPr>
              <a:t>творчества И.А. Гончарова</a:t>
            </a:r>
            <a:r>
              <a:rPr lang="ru-RU" dirty="0">
                <a:solidFill>
                  <a:srgbClr val="7030A0"/>
                </a:solidFill>
              </a:rPr>
              <a:t>. В </a:t>
            </a:r>
            <a:r>
              <a:rPr lang="ru-RU" dirty="0" smtClean="0">
                <a:solidFill>
                  <a:srgbClr val="7030A0"/>
                </a:solidFill>
              </a:rPr>
              <a:t>нём </a:t>
            </a:r>
            <a:r>
              <a:rPr lang="ru-RU" dirty="0">
                <a:solidFill>
                  <a:srgbClr val="7030A0"/>
                </a:solidFill>
              </a:rPr>
              <a:t>писатель </a:t>
            </a:r>
            <a:r>
              <a:rPr lang="ru-RU" dirty="0" smtClean="0">
                <a:solidFill>
                  <a:srgbClr val="7030A0"/>
                </a:solidFill>
              </a:rPr>
              <a:t>создал образ </a:t>
            </a:r>
            <a:r>
              <a:rPr lang="ru-RU" dirty="0">
                <a:solidFill>
                  <a:srgbClr val="FF0000"/>
                </a:solidFill>
              </a:rPr>
              <a:t>лишнего человека</a:t>
            </a:r>
            <a:r>
              <a:rPr lang="ru-RU" dirty="0">
                <a:solidFill>
                  <a:srgbClr val="7030A0"/>
                </a:solidFill>
              </a:rPr>
              <a:t>. Приступая к написанию романа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>
                <a:solidFill>
                  <a:srgbClr val="7030A0"/>
                </a:solidFill>
              </a:rPr>
              <a:t> автор ставил цель рассказать читателю о жизни </a:t>
            </a:r>
            <a:r>
              <a:rPr lang="ru-RU" dirty="0">
                <a:solidFill>
                  <a:srgbClr val="0070C0"/>
                </a:solidFill>
              </a:rPr>
              <a:t>«честной и доброй симпатичной натуры, в высшей степени идеалиста, всю жизнь борющегося, ищущего правды, встречающего ложь на каждом шагу, обманывающегося и впадающего в апатию и бессилие».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11015"/>
            <a:ext cx="3995936" cy="685289"/>
          </a:xfrm>
        </p:spPr>
        <p:txBody>
          <a:bodyPr anchor="t"/>
          <a:lstStyle/>
          <a:p>
            <a:r>
              <a:rPr lang="ru-RU" sz="2400" dirty="0">
                <a:solidFill>
                  <a:srgbClr val="00B050"/>
                </a:solidFill>
              </a:rPr>
              <a:t>Роман «Обломов</a:t>
            </a:r>
            <a:r>
              <a:rPr lang="ru-RU" sz="2400" dirty="0" smtClean="0">
                <a:solidFill>
                  <a:srgbClr val="00B050"/>
                </a:solidFill>
              </a:rPr>
              <a:t>».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6631"/>
            <a:ext cx="5040560" cy="404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48680"/>
            <a:ext cx="2402549" cy="3608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926459"/>
            <a:ext cx="2496040" cy="2790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2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4509120"/>
            <a:ext cx="8964488" cy="234888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rgbClr val="00B050"/>
                </a:solidFill>
              </a:rPr>
              <a:t>безволие</a:t>
            </a:r>
            <a:r>
              <a:rPr lang="ru-RU" dirty="0">
                <a:solidFill>
                  <a:srgbClr val="7030A0"/>
                </a:solidFill>
              </a:rPr>
              <a:t>, состояние бездеятельности и </a:t>
            </a:r>
            <a:r>
              <a:rPr lang="ru-RU" dirty="0">
                <a:solidFill>
                  <a:srgbClr val="00B050"/>
                </a:solidFill>
              </a:rPr>
              <a:t>лени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smtClean="0">
                <a:solidFill>
                  <a:srgbClr val="7030A0"/>
                </a:solidFill>
              </a:rPr>
              <a:t>(по </a:t>
            </a:r>
            <a:r>
              <a:rPr lang="ru-RU" dirty="0">
                <a:solidFill>
                  <a:srgbClr val="7030A0"/>
                </a:solidFill>
              </a:rPr>
              <a:t>имени Обломова, героя романа Гончарова). </a:t>
            </a:r>
            <a:endParaRPr lang="ru-RU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Слово </a:t>
            </a:r>
            <a:r>
              <a:rPr lang="ru-RU" dirty="0">
                <a:solidFill>
                  <a:schemeClr val="tx1"/>
                </a:solidFill>
              </a:rPr>
              <a:t>«обломовщина» </a:t>
            </a:r>
            <a:r>
              <a:rPr lang="ru-RU" dirty="0">
                <a:solidFill>
                  <a:srgbClr val="7030A0"/>
                </a:solidFill>
              </a:rPr>
              <a:t>стало нарицательным благодаря </a:t>
            </a:r>
            <a:r>
              <a:rPr lang="ru-RU" dirty="0">
                <a:solidFill>
                  <a:srgbClr val="0070C0"/>
                </a:solidFill>
              </a:rPr>
              <a:t>критику </a:t>
            </a:r>
            <a:endParaRPr lang="ru-RU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0070C0"/>
                </a:solidFill>
              </a:rPr>
              <a:t>Н. А</a:t>
            </a:r>
            <a:r>
              <a:rPr lang="ru-RU" dirty="0">
                <a:solidFill>
                  <a:srgbClr val="0070C0"/>
                </a:solidFill>
              </a:rPr>
              <a:t>. Добролюбову</a:t>
            </a:r>
            <a:r>
              <a:rPr lang="ru-RU" dirty="0">
                <a:solidFill>
                  <a:srgbClr val="7030A0"/>
                </a:solidFill>
              </a:rPr>
              <a:t>. В своей статье он подробно рассмотрел </a:t>
            </a:r>
            <a:r>
              <a:rPr lang="ru-RU" dirty="0">
                <a:solidFill>
                  <a:srgbClr val="FF0000"/>
                </a:solidFill>
              </a:rPr>
              <a:t>проблему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smtClean="0">
                <a:solidFill>
                  <a:srgbClr val="7030A0"/>
                </a:solidFill>
              </a:rPr>
              <a:t>затронутую И. А. </a:t>
            </a:r>
            <a:r>
              <a:rPr lang="ru-RU" dirty="0">
                <a:solidFill>
                  <a:srgbClr val="7030A0"/>
                </a:solidFill>
              </a:rPr>
              <a:t>Гончаровым и не потерявшую </a:t>
            </a:r>
            <a:r>
              <a:rPr lang="ru-RU" dirty="0" smtClean="0">
                <a:solidFill>
                  <a:srgbClr val="7030A0"/>
                </a:solidFill>
              </a:rPr>
              <a:t>своего значения </a:t>
            </a:r>
            <a:r>
              <a:rPr lang="ru-RU" dirty="0">
                <a:solidFill>
                  <a:srgbClr val="7030A0"/>
                </a:solidFill>
              </a:rPr>
              <a:t>и в наши дни.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3419872" cy="620688"/>
          </a:xfrm>
        </p:spPr>
        <p:txBody>
          <a:bodyPr anchor="t"/>
          <a:lstStyle/>
          <a:p>
            <a:r>
              <a:rPr lang="ru-RU" sz="2400" dirty="0" smtClean="0">
                <a:solidFill>
                  <a:srgbClr val="00B050"/>
                </a:solidFill>
              </a:rPr>
              <a:t>Обломовщина -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 t="2962" r="9802" b="2864"/>
          <a:stretch/>
        </p:blipFill>
        <p:spPr bwMode="auto">
          <a:xfrm>
            <a:off x="3573784" y="66790"/>
            <a:ext cx="5520928" cy="432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2" y="410546"/>
            <a:ext cx="3276831" cy="3979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3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5373216"/>
            <a:ext cx="9143999" cy="1484784"/>
          </a:xfrm>
        </p:spPr>
        <p:txBody>
          <a:bodyPr>
            <a:noAutofit/>
          </a:bodyPr>
          <a:lstStyle/>
          <a:p>
            <a:pPr algn="ctr"/>
            <a:r>
              <a:rPr lang="ru-RU" sz="1800" dirty="0" smtClean="0">
                <a:solidFill>
                  <a:srgbClr val="00B050"/>
                </a:solidFill>
              </a:rPr>
              <a:t>Гости</a:t>
            </a:r>
            <a:r>
              <a:rPr lang="ru-RU" sz="1800" dirty="0" smtClean="0">
                <a:solidFill>
                  <a:srgbClr val="7030A0"/>
                </a:solidFill>
              </a:rPr>
              <a:t> </a:t>
            </a:r>
            <a:r>
              <a:rPr lang="ru-RU" sz="1800" dirty="0">
                <a:solidFill>
                  <a:srgbClr val="7030A0"/>
                </a:solidFill>
              </a:rPr>
              <a:t>Обломова - это люди различных занятий и интересов: пожилые и молодые, бедные и богатые, деловые и ленивые.</a:t>
            </a:r>
          </a:p>
          <a:p>
            <a:pPr algn="ctr"/>
            <a:r>
              <a:rPr lang="ru-RU" sz="1800" dirty="0" smtClean="0">
                <a:solidFill>
                  <a:srgbClr val="7030A0"/>
                </a:solidFill>
              </a:rPr>
              <a:t>Обладающий </a:t>
            </a:r>
            <a:r>
              <a:rPr lang="ru-RU" sz="1800" dirty="0">
                <a:solidFill>
                  <a:srgbClr val="7030A0"/>
                </a:solidFill>
              </a:rPr>
              <a:t>огромной силой обобщения, образ Обломова относится к </a:t>
            </a:r>
            <a:r>
              <a:rPr lang="ru-RU" sz="1800" dirty="0">
                <a:solidFill>
                  <a:srgbClr val="FF0000"/>
                </a:solidFill>
              </a:rPr>
              <a:t>«вечным» образам </a:t>
            </a:r>
            <a:r>
              <a:rPr lang="ru-RU" sz="1800" dirty="0">
                <a:solidFill>
                  <a:srgbClr val="7030A0"/>
                </a:solidFill>
              </a:rPr>
              <a:t>не только</a:t>
            </a:r>
            <a:r>
              <a:rPr lang="ru-RU" sz="1800" dirty="0">
                <a:solidFill>
                  <a:srgbClr val="0070C0"/>
                </a:solidFill>
              </a:rPr>
              <a:t> русской</a:t>
            </a:r>
            <a:r>
              <a:rPr lang="ru-RU" sz="1800" dirty="0">
                <a:solidFill>
                  <a:srgbClr val="7030A0"/>
                </a:solidFill>
              </a:rPr>
              <a:t>, но и </a:t>
            </a:r>
            <a:r>
              <a:rPr lang="ru-RU" sz="1800" dirty="0">
                <a:solidFill>
                  <a:srgbClr val="0070C0"/>
                </a:solidFill>
              </a:rPr>
              <a:t>мировой</a:t>
            </a:r>
            <a:r>
              <a:rPr lang="ru-RU" sz="1800" dirty="0">
                <a:solidFill>
                  <a:srgbClr val="7030A0"/>
                </a:solidFill>
              </a:rPr>
              <a:t> литературы. Фигура главного героя неоднозначна и вызывает у читателей различные мнения.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379912" y="16750"/>
            <a:ext cx="24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Обломов</a:t>
            </a:r>
          </a:p>
          <a:p>
            <a:pPr algn="ctr"/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и</a:t>
            </a:r>
          </a:p>
          <a:p>
            <a:pPr algn="ctr"/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его </a:t>
            </a:r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гости.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6" y="76569"/>
            <a:ext cx="3600705" cy="436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96" y="76569"/>
            <a:ext cx="3629040" cy="4444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65" y="3212976"/>
            <a:ext cx="6480718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9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116631"/>
            <a:ext cx="4211959" cy="6741369"/>
          </a:xfrm>
        </p:spPr>
        <p:txBody>
          <a:bodyPr>
            <a:noAutofit/>
          </a:bodyPr>
          <a:lstStyle/>
          <a:p>
            <a:pPr algn="ctr"/>
            <a:r>
              <a:rPr lang="ru-RU" sz="2000" dirty="0" smtClean="0">
                <a:solidFill>
                  <a:srgbClr val="7030A0"/>
                </a:solidFill>
              </a:rPr>
              <a:t>Одни </a:t>
            </a:r>
            <a:r>
              <a:rPr lang="ru-RU" sz="2000" dirty="0">
                <a:solidFill>
                  <a:srgbClr val="7030A0"/>
                </a:solidFill>
              </a:rPr>
              <a:t>видят в </a:t>
            </a:r>
            <a:r>
              <a:rPr lang="ru-RU" sz="2000" dirty="0" smtClean="0">
                <a:solidFill>
                  <a:srgbClr val="7030A0"/>
                </a:solidFill>
              </a:rPr>
              <a:t>Илье Ильиче </a:t>
            </a:r>
            <a:r>
              <a:rPr lang="ru-RU" sz="2000" dirty="0" smtClean="0">
                <a:solidFill>
                  <a:schemeClr val="tx1"/>
                </a:solidFill>
              </a:rPr>
              <a:t>мудреца </a:t>
            </a:r>
            <a:r>
              <a:rPr lang="ru-RU" sz="2000" dirty="0">
                <a:solidFill>
                  <a:schemeClr val="tx1"/>
                </a:solidFill>
              </a:rPr>
              <a:t>и созерцателя</a:t>
            </a:r>
            <a:r>
              <a:rPr lang="ru-RU" sz="2000" dirty="0">
                <a:solidFill>
                  <a:srgbClr val="7030A0"/>
                </a:solidFill>
              </a:rPr>
              <a:t>, человека с добрым, «голубиным</a:t>
            </a:r>
            <a:r>
              <a:rPr lang="ru-RU" sz="2000" dirty="0" smtClean="0">
                <a:solidFill>
                  <a:srgbClr val="7030A0"/>
                </a:solidFill>
              </a:rPr>
              <a:t>» </a:t>
            </a:r>
            <a:r>
              <a:rPr lang="ru-RU" sz="2000" dirty="0">
                <a:solidFill>
                  <a:srgbClr val="7030A0"/>
                </a:solidFill>
              </a:rPr>
              <a:t>сердцем. Другие отмечают, главным образом, его лень и апатию, </a:t>
            </a:r>
            <a:r>
              <a:rPr lang="ru-RU" sz="2000" dirty="0">
                <a:solidFill>
                  <a:schemeClr val="tx1"/>
                </a:solidFill>
              </a:rPr>
              <a:t>бесполезность и </a:t>
            </a:r>
            <a:r>
              <a:rPr lang="ru-RU" sz="2000" dirty="0" smtClean="0">
                <a:solidFill>
                  <a:schemeClr val="tx1"/>
                </a:solidFill>
              </a:rPr>
              <a:t>никчёмность</a:t>
            </a:r>
            <a:r>
              <a:rPr lang="ru-RU" sz="2200" dirty="0">
                <a:solidFill>
                  <a:srgbClr val="7030A0"/>
                </a:solidFill>
              </a:rPr>
              <a:t>.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6631"/>
            <a:ext cx="4825405" cy="662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795270" y="6512983"/>
            <a:ext cx="1425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400" dirty="0">
                <a:solidFill>
                  <a:srgbClr val="002060"/>
                </a:solidFill>
                <a:ea typeface="+mj-ea"/>
                <a:cs typeface="+mj-cs"/>
              </a:rPr>
              <a:t>Андрей </a:t>
            </a:r>
            <a:r>
              <a:rPr lang="ru-RU" sz="1400" dirty="0" err="1">
                <a:solidFill>
                  <a:srgbClr val="002060"/>
                </a:solidFill>
                <a:ea typeface="+mj-ea"/>
                <a:cs typeface="+mj-cs"/>
              </a:rPr>
              <a:t>Штольц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1" y="2006259"/>
            <a:ext cx="2803514" cy="453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User\Downloads\автограф Гончаров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21" y="2168884"/>
            <a:ext cx="2448591" cy="210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474" y="476672"/>
            <a:ext cx="1868637" cy="1427989"/>
          </a:xfrm>
        </p:spPr>
        <p:txBody>
          <a:bodyPr/>
          <a:lstStyle/>
          <a:p>
            <a:r>
              <a:rPr lang="ru-RU" sz="2400" dirty="0" smtClean="0">
                <a:solidFill>
                  <a:srgbClr val="00B050"/>
                </a:solidFill>
              </a:rPr>
              <a:t>Обломов</a:t>
            </a:r>
            <a:br>
              <a:rPr lang="ru-RU" sz="2400" dirty="0" smtClean="0">
                <a:solidFill>
                  <a:srgbClr val="00B050"/>
                </a:solidFill>
              </a:rPr>
            </a:br>
            <a:r>
              <a:rPr lang="ru-RU" sz="2400" dirty="0" smtClean="0">
                <a:solidFill>
                  <a:srgbClr val="00B050"/>
                </a:solidFill>
              </a:rPr>
              <a:t>и</a:t>
            </a:r>
            <a:r>
              <a:rPr lang="ru-RU" sz="2400" dirty="0">
                <a:solidFill>
                  <a:srgbClr val="00B050"/>
                </a:solidFill>
              </a:rPr>
              <a:t/>
            </a:r>
            <a:br>
              <a:rPr lang="ru-RU" sz="2400" dirty="0">
                <a:solidFill>
                  <a:srgbClr val="00B050"/>
                </a:solidFill>
              </a:rPr>
            </a:br>
            <a:r>
              <a:rPr lang="ru-RU" sz="2400" dirty="0" smtClean="0">
                <a:solidFill>
                  <a:srgbClr val="00B050"/>
                </a:solidFill>
              </a:rPr>
              <a:t>Пшеницына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3281828"/>
            <a:ext cx="9144000" cy="357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solidFill>
                  <a:srgbClr val="7030A0"/>
                </a:solidFill>
                <a:ea typeface="Calibri"/>
                <a:cs typeface="Times New Roman"/>
              </a:rPr>
              <a:t>Герой 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романа </a:t>
            </a:r>
            <a:r>
              <a:rPr lang="ru-RU" dirty="0">
                <a:solidFill>
                  <a:srgbClr val="00B050"/>
                </a:solidFill>
                <a:ea typeface="Calibri"/>
                <a:cs typeface="Times New Roman"/>
              </a:rPr>
              <a:t>удобно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 устроился. </a:t>
            </a:r>
            <a:r>
              <a:rPr lang="ru-RU" dirty="0">
                <a:solidFill>
                  <a:srgbClr val="FF0000"/>
                </a:solidFill>
                <a:ea typeface="Calibri"/>
                <a:cs typeface="Times New Roman"/>
              </a:rPr>
              <a:t>Вдова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 Агафья Матвеевна </a:t>
            </a:r>
            <a:r>
              <a:rPr lang="ru-RU" dirty="0">
                <a:solidFill>
                  <a:srgbClr val="FF0000"/>
                </a:solidFill>
                <a:ea typeface="Calibri"/>
                <a:cs typeface="Times New Roman"/>
              </a:rPr>
              <a:t>Пшеницына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, у которой нашёл пристанище Илья Ильич, </a:t>
            </a:r>
            <a:r>
              <a:rPr lang="ru-RU" dirty="0">
                <a:solidFill>
                  <a:srgbClr val="0070C0"/>
                </a:solidFill>
                <a:ea typeface="Calibri"/>
                <a:cs typeface="Times New Roman"/>
              </a:rPr>
              <a:t>«изо дня в день тянулась… из сил, мучилась, перебивалась, продала шаль, послала продать парадное платье и осталась в ситцевом… Вот отчего она похудела, отчего у ней впали глаза…». 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Несчастная женщина отказывала себе и </a:t>
            </a:r>
            <a:r>
              <a:rPr lang="ru-RU" dirty="0">
                <a:ea typeface="Calibri"/>
                <a:cs typeface="Times New Roman"/>
              </a:rPr>
              <a:t>детишкам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 во всём, лишь бы Илья Ильич жил спокойно, ел сытно, спал сладко. А что же Обломов? </a:t>
            </a:r>
            <a:r>
              <a:rPr lang="ru-RU" dirty="0">
                <a:solidFill>
                  <a:srgbClr val="0070C0"/>
                </a:solidFill>
                <a:ea typeface="Calibri"/>
                <a:cs typeface="Times New Roman"/>
              </a:rPr>
              <a:t>«…он, наконец, решил, что ему некуда больше идти, нечего больше искать, что идеал его жизни осуществился… И здесь, как в Обломовке, ему удавалось </a:t>
            </a:r>
            <a:r>
              <a:rPr lang="ru-RU" i="1" dirty="0">
                <a:solidFill>
                  <a:srgbClr val="FF0000"/>
                </a:solidFill>
                <a:ea typeface="Calibri"/>
                <a:cs typeface="Times New Roman"/>
              </a:rPr>
              <a:t>дёшево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 </a:t>
            </a:r>
            <a:r>
              <a:rPr lang="ru-RU" dirty="0">
                <a:solidFill>
                  <a:srgbClr val="0070C0"/>
                </a:solidFill>
                <a:ea typeface="Calibri"/>
                <a:cs typeface="Times New Roman"/>
              </a:rPr>
              <a:t>отделываться от жизни, выторговать у ней и застраховать себе невозмутимый покой». 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Все, кто читал роман, понимают, </a:t>
            </a:r>
            <a:r>
              <a:rPr lang="ru-RU" dirty="0">
                <a:ea typeface="Calibri"/>
                <a:cs typeface="Times New Roman"/>
              </a:rPr>
              <a:t>сколько слёз и самоотречения бедной вдовы, сколько лишений, перенесённых детишками Пшеницыной со времени появления постояльца, а затем сожителя матушки скрывается за словом 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«</a:t>
            </a:r>
            <a:r>
              <a:rPr lang="ru-RU" i="1" dirty="0">
                <a:solidFill>
                  <a:srgbClr val="FF0000"/>
                </a:solidFill>
                <a:ea typeface="Calibri"/>
                <a:cs typeface="Times New Roman"/>
              </a:rPr>
              <a:t>дёшево</a:t>
            </a:r>
            <a:r>
              <a:rPr lang="ru-RU" dirty="0">
                <a:solidFill>
                  <a:srgbClr val="7030A0"/>
                </a:solidFill>
                <a:ea typeface="Calibri"/>
                <a:cs typeface="Times New Roman"/>
              </a:rPr>
              <a:t>».</a:t>
            </a:r>
            <a:endParaRPr lang="ru-RU" dirty="0">
              <a:solidFill>
                <a:srgbClr val="7030A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73" y="29411"/>
            <a:ext cx="2560959" cy="325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411"/>
            <a:ext cx="4612084" cy="325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7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5247" y="4628497"/>
            <a:ext cx="9144000" cy="2286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solidFill>
                  <a:srgbClr val="00B050"/>
                </a:solidFill>
                <a:ea typeface="+mj-ea"/>
                <a:cs typeface="+mj-cs"/>
              </a:rPr>
              <a:t>Говорящие фамилии. </a:t>
            </a:r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Обломов.</a:t>
            </a:r>
            <a:endParaRPr lang="ru-RU" sz="2000" dirty="0" smtClean="0">
              <a:solidFill>
                <a:srgbClr val="7030A0"/>
              </a:solidFill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Главный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герой романа -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Илья Ильич </a:t>
            </a:r>
            <a:r>
              <a:rPr lang="ru-RU" sz="2000" dirty="0">
                <a:solidFill>
                  <a:srgbClr val="FF0000"/>
                </a:solidFill>
                <a:ea typeface="Calibri"/>
                <a:cs typeface="Times New Roman"/>
              </a:rPr>
              <a:t>Обломов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 Фамилия </a:t>
            </a:r>
            <a:r>
              <a:rPr lang="ru-RU" sz="2000" dirty="0">
                <a:solidFill>
                  <a:srgbClr val="FF0000"/>
                </a:solidFill>
                <a:ea typeface="Calibri"/>
                <a:cs typeface="Times New Roman"/>
              </a:rPr>
              <a:t>Обломов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указывает на то, что в душе героя что-то </a:t>
            </a:r>
            <a:r>
              <a:rPr lang="ru-RU" sz="2000" dirty="0">
                <a:solidFill>
                  <a:srgbClr val="FF0000"/>
                </a:solidFill>
                <a:ea typeface="Calibri"/>
                <a:cs typeface="Times New Roman"/>
              </a:rPr>
              <a:t>обломилось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 И теперь у него нет целостности, нет стремления к решительным действиям. Героя зовут так же, </a:t>
            </a:r>
            <a:r>
              <a:rPr lang="ru-RU" sz="2000" dirty="0">
                <a:solidFill>
                  <a:srgbClr val="00B050"/>
                </a:solidFill>
                <a:ea typeface="Calibri"/>
                <a:cs typeface="Times New Roman"/>
              </a:rPr>
              <a:t>как и отца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, что символизирует стремление к такой же жизни, которой жили его родители в деревне </a:t>
            </a:r>
            <a:r>
              <a:rPr lang="ru-RU" sz="2000" dirty="0">
                <a:solidFill>
                  <a:srgbClr val="00B050"/>
                </a:solidFill>
                <a:ea typeface="Calibri"/>
                <a:cs typeface="Times New Roman"/>
              </a:rPr>
              <a:t>Обломовке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</a:t>
            </a:r>
            <a:endParaRPr lang="ru-RU" sz="2000" dirty="0">
              <a:solidFill>
                <a:srgbClr val="7030A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/>
          <a:stretch/>
        </p:blipFill>
        <p:spPr bwMode="auto">
          <a:xfrm>
            <a:off x="71437" y="94939"/>
            <a:ext cx="5292651" cy="455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14" y="94938"/>
            <a:ext cx="3189896" cy="455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2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4560834"/>
            <a:ext cx="9144000" cy="233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solidFill>
                  <a:srgbClr val="00B050"/>
                </a:solidFill>
                <a:ea typeface="+mj-ea"/>
                <a:cs typeface="+mj-cs"/>
              </a:rPr>
              <a:t>Говорящие </a:t>
            </a:r>
            <a:r>
              <a:rPr lang="ru-RU" sz="2400" dirty="0" smtClean="0">
                <a:solidFill>
                  <a:srgbClr val="00B050"/>
                </a:solidFill>
                <a:ea typeface="+mj-ea"/>
                <a:cs typeface="+mj-cs"/>
              </a:rPr>
              <a:t>фамилии. Пшеницына.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sz="2000" dirty="0" smtClean="0">
                <a:solidFill>
                  <a:srgbClr val="0070C0"/>
                </a:solidFill>
                <a:ea typeface="Calibri"/>
                <a:cs typeface="Times New Roman"/>
              </a:rPr>
              <a:t>Агафья</a:t>
            </a:r>
            <a:r>
              <a:rPr lang="ru-RU" sz="2000" dirty="0" smtClean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ru-RU" sz="2000" dirty="0">
                <a:solidFill>
                  <a:srgbClr val="FF0000"/>
                </a:solidFill>
                <a:ea typeface="Calibri"/>
                <a:cs typeface="Times New Roman"/>
              </a:rPr>
              <a:t>Пшеницына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– простая, добрая женщина, с которой смог ужиться Обломов. </a:t>
            </a: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Её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фамилия показывает природное </a:t>
            </a: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начало.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Имя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Агафья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означает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«хорошая, добрая».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В древнегреческом словаре слово </a:t>
            </a:r>
            <a:r>
              <a:rPr lang="ru-RU" sz="2000" dirty="0" err="1">
                <a:solidFill>
                  <a:srgbClr val="0070C0"/>
                </a:solidFill>
                <a:ea typeface="Calibri"/>
                <a:cs typeface="Times New Roman"/>
              </a:rPr>
              <a:t>agape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означает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самоотверженную любовь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 Именно так и относилась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Агафья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к Илье Обломову: </a:t>
            </a:r>
            <a:r>
              <a:rPr lang="ru-RU" sz="2000" dirty="0">
                <a:solidFill>
                  <a:srgbClr val="00B050"/>
                </a:solidFill>
                <a:ea typeface="Calibri"/>
                <a:cs typeface="Times New Roman"/>
              </a:rPr>
              <a:t>«Никаких понуканий, никаких требований не предъявляет Агафья Матвеевна</a:t>
            </a:r>
            <a:r>
              <a:rPr lang="ru-RU" sz="2000" dirty="0" smtClean="0">
                <a:solidFill>
                  <a:srgbClr val="00B050"/>
                </a:solidFill>
                <a:ea typeface="Calibri"/>
                <a:cs typeface="Times New Roman"/>
              </a:rPr>
              <a:t>».</a:t>
            </a:r>
            <a:endParaRPr lang="ru-RU" sz="2000" dirty="0">
              <a:solidFill>
                <a:srgbClr val="00B05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17" y="108906"/>
            <a:ext cx="4905493" cy="4548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3" y="108907"/>
            <a:ext cx="3462264" cy="4548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7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2554" y="4349225"/>
            <a:ext cx="9144000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2400" dirty="0" smtClean="0">
                <a:solidFill>
                  <a:srgbClr val="00B050"/>
                </a:solidFill>
                <a:ea typeface="Calibri"/>
                <a:cs typeface="Times New Roman"/>
              </a:rPr>
              <a:t>Говорящие фамилии. Андрей </a:t>
            </a:r>
            <a:r>
              <a:rPr lang="ru-RU" sz="2400" dirty="0" err="1" smtClean="0">
                <a:solidFill>
                  <a:srgbClr val="00B050"/>
                </a:solidFill>
                <a:ea typeface="Calibri"/>
                <a:cs typeface="Times New Roman"/>
              </a:rPr>
              <a:t>Штольц</a:t>
            </a:r>
            <a:r>
              <a:rPr lang="ru-RU" sz="2400" dirty="0" smtClean="0">
                <a:solidFill>
                  <a:srgbClr val="00B050"/>
                </a:solidFill>
                <a:ea typeface="Calibri"/>
                <a:cs typeface="Times New Roman"/>
              </a:rPr>
              <a:t>.</a:t>
            </a:r>
            <a:endParaRPr lang="ru-RU" sz="2400" dirty="0">
              <a:solidFill>
                <a:srgbClr val="00B050"/>
              </a:solidFill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sz="2000" dirty="0" smtClean="0">
                <a:solidFill>
                  <a:srgbClr val="0070C0"/>
                </a:solidFill>
                <a:ea typeface="Calibri"/>
                <a:cs typeface="Times New Roman"/>
              </a:rPr>
              <a:t>Противоположностью</a:t>
            </a: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Ильи Обломова был его друг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 Андрей </a:t>
            </a:r>
            <a:r>
              <a:rPr lang="ru-RU" sz="2000" dirty="0" err="1">
                <a:solidFill>
                  <a:srgbClr val="FF0000"/>
                </a:solidFill>
                <a:ea typeface="Calibri"/>
                <a:cs typeface="Times New Roman"/>
              </a:rPr>
              <a:t>Штольц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 Фамилия </a:t>
            </a:r>
            <a:r>
              <a:rPr lang="ru-RU" sz="2000" dirty="0" err="1">
                <a:solidFill>
                  <a:srgbClr val="FF0000"/>
                </a:solidFill>
                <a:ea typeface="Calibri"/>
                <a:cs typeface="Times New Roman"/>
              </a:rPr>
              <a:t>Штольц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в переводе с немецкого значит </a:t>
            </a:r>
            <a:r>
              <a:rPr lang="ru-RU" sz="2000" dirty="0">
                <a:solidFill>
                  <a:srgbClr val="FF0000"/>
                </a:solidFill>
                <a:ea typeface="Calibri"/>
                <a:cs typeface="Times New Roman"/>
              </a:rPr>
              <a:t>«гордый»,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а имя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Андрей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-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«мужественный и храбрый</a:t>
            </a:r>
            <a:r>
              <a:rPr lang="ru-RU" sz="2000" dirty="0" smtClean="0">
                <a:solidFill>
                  <a:srgbClr val="0070C0"/>
                </a:solidFill>
                <a:ea typeface="Calibri"/>
                <a:cs typeface="Times New Roman"/>
              </a:rPr>
              <a:t>»</a:t>
            </a: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. Это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и </a:t>
            </a:r>
            <a:r>
              <a:rPr lang="ru-RU" sz="2000" dirty="0" smtClean="0">
                <a:solidFill>
                  <a:srgbClr val="7030A0"/>
                </a:solidFill>
                <a:ea typeface="Calibri"/>
                <a:cs typeface="Times New Roman"/>
              </a:rPr>
              <a:t>подчёркивает автор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, изображая героя. С детства ему привили чувство собственного достоинства, научили храбро идти к своей цели. </a:t>
            </a:r>
            <a:r>
              <a:rPr lang="ru-RU" sz="2000" dirty="0" err="1">
                <a:solidFill>
                  <a:srgbClr val="FF0000"/>
                </a:solidFill>
                <a:ea typeface="Calibri"/>
                <a:cs typeface="Times New Roman"/>
              </a:rPr>
              <a:t>Штольц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– фамилия, которую дал герою его </a:t>
            </a:r>
            <a:r>
              <a:rPr lang="ru-RU" sz="2000" dirty="0">
                <a:solidFill>
                  <a:srgbClr val="00B050"/>
                </a:solidFill>
                <a:ea typeface="Calibri"/>
                <a:cs typeface="Times New Roman"/>
              </a:rPr>
              <a:t>отец-немец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.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Немецкие корни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 сделали </a:t>
            </a:r>
            <a:r>
              <a:rPr lang="ru-RU" sz="2000" dirty="0">
                <a:solidFill>
                  <a:srgbClr val="0070C0"/>
                </a:solidFill>
                <a:ea typeface="Calibri"/>
                <a:cs typeface="Times New Roman"/>
              </a:rPr>
              <a:t>Андрея </a:t>
            </a:r>
            <a:r>
              <a:rPr lang="ru-RU" sz="2000" dirty="0">
                <a:solidFill>
                  <a:srgbClr val="7030A0"/>
                </a:solidFill>
                <a:ea typeface="Calibri"/>
                <a:cs typeface="Times New Roman"/>
              </a:rPr>
              <a:t>организованным, деятельным человеком.</a:t>
            </a:r>
            <a:endParaRPr lang="ru-RU" sz="2000" dirty="0">
              <a:solidFill>
                <a:srgbClr val="7030A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4656" r="7142" b="12381"/>
          <a:stretch/>
        </p:blipFill>
        <p:spPr bwMode="auto">
          <a:xfrm>
            <a:off x="3144664" y="116632"/>
            <a:ext cx="5852209" cy="423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4" y="116632"/>
            <a:ext cx="2821729" cy="423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46" y="-119541"/>
            <a:ext cx="9117654" cy="764704"/>
          </a:xfrm>
        </p:spPr>
        <p:txBody>
          <a:bodyPr/>
          <a:lstStyle/>
          <a:p>
            <a:r>
              <a:rPr lang="ru-RU" sz="2800" dirty="0" smtClean="0">
                <a:solidFill>
                  <a:srgbClr val="00B050"/>
                </a:solidFill>
              </a:rPr>
              <a:t>Илья Ильич Обломов и Ольга </a:t>
            </a:r>
            <a:r>
              <a:rPr lang="ru-RU" sz="2800" dirty="0" smtClean="0">
                <a:solidFill>
                  <a:srgbClr val="00B050"/>
                </a:solidFill>
              </a:rPr>
              <a:t>Ильинская.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20688"/>
            <a:ext cx="3305692" cy="429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/>
          <a:stretch/>
        </p:blipFill>
        <p:spPr bwMode="auto">
          <a:xfrm>
            <a:off x="107504" y="620688"/>
            <a:ext cx="3240360" cy="4291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66" y="1124745"/>
            <a:ext cx="3224820" cy="4532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648" y="5657671"/>
            <a:ext cx="9173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+mj-lt"/>
              </a:rPr>
              <a:t>Главная героиня 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произведения -</a:t>
            </a:r>
            <a:r>
              <a:rPr lang="ru-RU" dirty="0">
                <a:solidFill>
                  <a:srgbClr val="FF0000"/>
                </a:solidFill>
                <a:latin typeface="+mj-lt"/>
              </a:rPr>
              <a:t> </a:t>
            </a:r>
            <a:r>
              <a:rPr lang="ru-RU" dirty="0">
                <a:solidFill>
                  <a:srgbClr val="FF0000"/>
                </a:solidFill>
                <a:latin typeface="+mj-lt"/>
                <a:hlinkClick r:id="rId5" tooltip="Образ Ольги Ильинской в романе Гончарова «Обломов»"/>
              </a:rPr>
              <a:t>Ольга Ильинская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. Гончаров фамилией героини показывает 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её 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предназначение стать</a:t>
            </a:r>
            <a:r>
              <a:rPr lang="ru-RU" dirty="0">
                <a:solidFill>
                  <a:srgbClr val="FF0000"/>
                </a:solidFill>
                <a:latin typeface="+mj-lt"/>
              </a:rPr>
              <a:t> женой </a:t>
            </a:r>
            <a:r>
              <a:rPr lang="ru-RU" dirty="0" smtClean="0">
                <a:solidFill>
                  <a:srgbClr val="FF0000"/>
                </a:solidFill>
                <a:latin typeface="+mj-lt"/>
              </a:rPr>
              <a:t>Ильи </a:t>
            </a:r>
            <a:r>
              <a:rPr lang="ru-RU" dirty="0" smtClean="0">
                <a:solidFill>
                  <a:srgbClr val="0070C0"/>
                </a:solidFill>
                <a:latin typeface="+mj-lt"/>
              </a:rPr>
              <a:t>Обломова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. Но 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по причине не сложившихся отношений с 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Ильёй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, она становится женой </a:t>
            </a:r>
            <a:r>
              <a:rPr lang="ru-RU" dirty="0" err="1">
                <a:solidFill>
                  <a:srgbClr val="7030A0"/>
                </a:solidFill>
                <a:latin typeface="+mj-lt"/>
              </a:rPr>
              <a:t>Штольца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. Б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рак 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с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Андреем </a:t>
            </a:r>
            <a:r>
              <a:rPr lang="ru-RU" dirty="0" err="1" smtClean="0">
                <a:solidFill>
                  <a:srgbClr val="0070C0"/>
                </a:solidFill>
                <a:latin typeface="+mj-lt"/>
              </a:rPr>
              <a:t>Штольцем</a:t>
            </a:r>
            <a:r>
              <a:rPr lang="ru-RU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хотя </a:t>
            </a:r>
            <a:r>
              <a:rPr lang="ru-RU" dirty="0">
                <a:solidFill>
                  <a:srgbClr val="7030A0"/>
                </a:solidFill>
                <a:latin typeface="+mj-lt"/>
              </a:rPr>
              <a:t>и можно назвать удачным, но не счастливым, ведь ей судьбой был предназначен </a:t>
            </a:r>
            <a:r>
              <a:rPr lang="ru-RU" dirty="0" smtClean="0">
                <a:solidFill>
                  <a:srgbClr val="7030A0"/>
                </a:solidFill>
                <a:latin typeface="+mj-lt"/>
              </a:rPr>
              <a:t>Илья.</a:t>
            </a:r>
            <a:endParaRPr lang="ru-RU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074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1"/>
            <a:ext cx="4716015" cy="6858000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rgbClr val="7030A0"/>
                </a:solidFill>
              </a:rPr>
              <a:t>А</a:t>
            </a:r>
            <a:r>
              <a:rPr lang="ru-RU" sz="2000" dirty="0" smtClean="0">
                <a:solidFill>
                  <a:srgbClr val="7030A0"/>
                </a:solidFill>
              </a:rPr>
              <a:t>втор</a:t>
            </a:r>
            <a:r>
              <a:rPr lang="ru-RU" sz="2000" dirty="0">
                <a:solidFill>
                  <a:srgbClr val="7030A0"/>
                </a:solidFill>
              </a:rPr>
              <a:t>, работая над романом, стремился к тому, чтобы читатель соединил </a:t>
            </a:r>
            <a:r>
              <a:rPr lang="ru-RU" sz="2000" dirty="0" smtClean="0">
                <a:solidFill>
                  <a:srgbClr val="7030A0"/>
                </a:solidFill>
              </a:rPr>
              <a:t>образы </a:t>
            </a:r>
            <a:r>
              <a:rPr lang="ru-RU" sz="2000" dirty="0">
                <a:solidFill>
                  <a:srgbClr val="7030A0"/>
                </a:solidFill>
              </a:rPr>
              <a:t>произведения в одно целое </a:t>
            </a:r>
            <a:r>
              <a:rPr lang="ru-RU" sz="2000" dirty="0" smtClean="0">
                <a:solidFill>
                  <a:srgbClr val="7030A0"/>
                </a:solidFill>
              </a:rPr>
              <a:t>и составил </a:t>
            </a:r>
            <a:r>
              <a:rPr lang="ru-RU" sz="2000" dirty="0">
                <a:solidFill>
                  <a:srgbClr val="7030A0"/>
                </a:solidFill>
              </a:rPr>
              <a:t>представление о русской жизни и </a:t>
            </a:r>
            <a:r>
              <a:rPr lang="ru-RU" sz="2000" dirty="0" smtClean="0">
                <a:solidFill>
                  <a:srgbClr val="7030A0"/>
                </a:solidFill>
              </a:rPr>
              <a:t>животрепещущих </a:t>
            </a:r>
            <a:r>
              <a:rPr lang="ru-RU" sz="2000" dirty="0">
                <a:solidFill>
                  <a:srgbClr val="7030A0"/>
                </a:solidFill>
              </a:rPr>
              <a:t>для </a:t>
            </a:r>
            <a:r>
              <a:rPr lang="ru-RU" sz="2000" dirty="0" smtClean="0">
                <a:solidFill>
                  <a:srgbClr val="7030A0"/>
                </a:solidFill>
              </a:rPr>
              <a:t>того </a:t>
            </a:r>
            <a:r>
              <a:rPr lang="ru-RU" sz="2000" dirty="0">
                <a:solidFill>
                  <a:srgbClr val="7030A0"/>
                </a:solidFill>
              </a:rPr>
              <a:t>времени проблемах.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218583"/>
            <a:ext cx="3348656" cy="453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7190" y="1849251"/>
            <a:ext cx="1914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70C0"/>
                </a:solidFill>
                <a:ea typeface="+mj-ea"/>
                <a:cs typeface="+mj-cs"/>
              </a:rPr>
              <a:t>Ольга </a:t>
            </a:r>
            <a:r>
              <a:rPr lang="ru-RU" sz="1400" dirty="0" smtClean="0">
                <a:solidFill>
                  <a:srgbClr val="0070C0"/>
                </a:solidFill>
                <a:ea typeface="+mj-ea"/>
                <a:cs typeface="+mj-cs"/>
              </a:rPr>
              <a:t>Ильинская.</a:t>
            </a:r>
            <a:endParaRPr lang="ru-RU" sz="1400" dirty="0">
              <a:solidFill>
                <a:srgbClr val="0070C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6632"/>
            <a:ext cx="4323384" cy="630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591708" y="645280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ru-RU" sz="1400" dirty="0" smtClean="0">
                <a:solidFill>
                  <a:srgbClr val="0070C0"/>
                </a:solidFill>
              </a:rPr>
              <a:t>Агафья Пшеницына и сын </a:t>
            </a:r>
            <a:r>
              <a:rPr lang="ru-RU" sz="1400" dirty="0" smtClean="0">
                <a:solidFill>
                  <a:srgbClr val="0070C0"/>
                </a:solidFill>
              </a:rPr>
              <a:t>Обломова.</a:t>
            </a:r>
            <a:endParaRPr lang="ru-RU" sz="1400" dirty="0">
              <a:solidFill>
                <a:srgbClr val="0070C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15" y="4504319"/>
            <a:ext cx="2646785" cy="176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5949280"/>
            <a:ext cx="9144000" cy="90872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7030A0"/>
                </a:solidFill>
                <a:ea typeface="+mj-ea"/>
                <a:cs typeface="+mj-cs"/>
              </a:rPr>
              <a:t>Город </a:t>
            </a:r>
            <a:r>
              <a:rPr lang="ru-RU" dirty="0">
                <a:solidFill>
                  <a:srgbClr val="FF0000"/>
                </a:solidFill>
                <a:ea typeface="+mj-ea"/>
                <a:cs typeface="+mj-cs"/>
              </a:rPr>
              <a:t>Симбирск</a:t>
            </a:r>
            <a:r>
              <a:rPr lang="ru-RU" dirty="0">
                <a:solidFill>
                  <a:srgbClr val="7030A0"/>
                </a:solidFill>
                <a:ea typeface="+mj-ea"/>
                <a:cs typeface="+mj-cs"/>
              </a:rPr>
              <a:t> (ныне - Ульяновск</a:t>
            </a:r>
            <a:r>
              <a:rPr lang="ru-RU" dirty="0" smtClean="0">
                <a:solidFill>
                  <a:srgbClr val="7030A0"/>
                </a:solidFill>
                <a:ea typeface="+mj-ea"/>
                <a:cs typeface="+mj-cs"/>
              </a:rPr>
              <a:t>).</a:t>
            </a:r>
          </a:p>
          <a:p>
            <a:r>
              <a:rPr lang="ru-RU" sz="2000" dirty="0" smtClean="0">
                <a:solidFill>
                  <a:srgbClr val="7030A0"/>
                </a:solidFill>
              </a:rPr>
              <a:t>Дом</a:t>
            </a:r>
            <a:r>
              <a:rPr lang="ru-RU" sz="2000" dirty="0">
                <a:solidFill>
                  <a:srgbClr val="7030A0"/>
                </a:solidFill>
              </a:rPr>
              <a:t>, где 6 (18 – по новому стилю) июня </a:t>
            </a:r>
            <a:r>
              <a:rPr lang="ru-RU" sz="2000" dirty="0">
                <a:solidFill>
                  <a:srgbClr val="FF0000"/>
                </a:solidFill>
              </a:rPr>
              <a:t>1812</a:t>
            </a:r>
            <a:r>
              <a:rPr lang="ru-RU" sz="2000" dirty="0">
                <a:solidFill>
                  <a:srgbClr val="7030A0"/>
                </a:solidFill>
              </a:rPr>
              <a:t> года </a:t>
            </a:r>
            <a:r>
              <a:rPr lang="ru-RU" sz="2000" dirty="0" smtClean="0">
                <a:solidFill>
                  <a:srgbClr val="0070C0"/>
                </a:solidFill>
              </a:rPr>
              <a:t>родился</a:t>
            </a:r>
            <a:r>
              <a:rPr lang="ru-RU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>
                <a:solidFill>
                  <a:srgbClr val="7030A0"/>
                </a:solidFill>
              </a:rPr>
              <a:t>Иван </a:t>
            </a:r>
            <a:r>
              <a:rPr lang="ru-RU" sz="2000" dirty="0" smtClean="0">
                <a:solidFill>
                  <a:srgbClr val="7030A0"/>
                </a:solidFill>
              </a:rPr>
              <a:t>Александрович Гончаров.</a:t>
            </a:r>
            <a:endParaRPr lang="ru-RU" sz="2000" dirty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8" b="12582"/>
          <a:stretch/>
        </p:blipFill>
        <p:spPr bwMode="auto">
          <a:xfrm>
            <a:off x="99775" y="2888275"/>
            <a:ext cx="8928992" cy="3067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" y="102654"/>
            <a:ext cx="4431263" cy="295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07" y="102654"/>
            <a:ext cx="4431260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6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6237312"/>
            <a:ext cx="9144000" cy="620688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Историко - </a:t>
            </a:r>
            <a:r>
              <a:rPr lang="ru-RU" sz="2400" dirty="0">
                <a:solidFill>
                  <a:srgbClr val="7030A0"/>
                </a:solidFill>
              </a:rPr>
              <a:t>литературный музей </a:t>
            </a:r>
            <a:r>
              <a:rPr lang="ru-RU" sz="2400" dirty="0" smtClean="0">
                <a:solidFill>
                  <a:srgbClr val="7030A0"/>
                </a:solidFill>
              </a:rPr>
              <a:t>И. А. Гончарова </a:t>
            </a:r>
            <a:r>
              <a:rPr lang="ru-RU" sz="2400" dirty="0">
                <a:solidFill>
                  <a:srgbClr val="7030A0"/>
                </a:solidFill>
              </a:rPr>
              <a:t>в </a:t>
            </a:r>
            <a:r>
              <a:rPr lang="ru-RU" sz="2400" dirty="0" smtClean="0">
                <a:solidFill>
                  <a:srgbClr val="7030A0"/>
                </a:solidFill>
              </a:rPr>
              <a:t>Ульяновске.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623"/>
            <a:ext cx="8769454" cy="585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4797152"/>
            <a:ext cx="9144000" cy="2060848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В возрасте </a:t>
            </a:r>
            <a:r>
              <a:rPr lang="ru-RU" dirty="0">
                <a:solidFill>
                  <a:srgbClr val="0070C0"/>
                </a:solidFill>
              </a:rPr>
              <a:t>семи</a:t>
            </a:r>
            <a:r>
              <a:rPr lang="ru-RU" dirty="0">
                <a:solidFill>
                  <a:srgbClr val="7030A0"/>
                </a:solidFill>
              </a:rPr>
              <a:t> лет Иван потерял </a:t>
            </a:r>
            <a:r>
              <a:rPr lang="ru-RU" dirty="0">
                <a:solidFill>
                  <a:srgbClr val="0070C0"/>
                </a:solidFill>
              </a:rPr>
              <a:t>отца</a:t>
            </a:r>
            <a:r>
              <a:rPr lang="ru-RU" dirty="0">
                <a:solidFill>
                  <a:srgbClr val="7030A0"/>
                </a:solidFill>
              </a:rPr>
              <a:t>. Воспитывать детей матери-одиночке помогал </a:t>
            </a:r>
            <a:r>
              <a:rPr lang="ru-RU" dirty="0" smtClean="0">
                <a:solidFill>
                  <a:srgbClr val="00B050"/>
                </a:solidFill>
              </a:rPr>
              <a:t>крёстный</a:t>
            </a:r>
            <a:r>
              <a:rPr lang="ru-RU" dirty="0">
                <a:solidFill>
                  <a:srgbClr val="7030A0"/>
                </a:solidFill>
              </a:rPr>
              <a:t>, моряк в отставке, Николай Николаевич </a:t>
            </a:r>
            <a:r>
              <a:rPr lang="ru-RU" dirty="0" err="1">
                <a:solidFill>
                  <a:srgbClr val="0070C0"/>
                </a:solidFill>
              </a:rPr>
              <a:t>Трегубов</a:t>
            </a:r>
            <a:r>
              <a:rPr lang="ru-RU" dirty="0">
                <a:solidFill>
                  <a:srgbClr val="7030A0"/>
                </a:solidFill>
              </a:rPr>
              <a:t>. </a:t>
            </a:r>
            <a:r>
              <a:rPr lang="ru-RU" dirty="0" smtClean="0">
                <a:solidFill>
                  <a:srgbClr val="7030A0"/>
                </a:solidFill>
              </a:rPr>
              <a:t>Он заменил </a:t>
            </a:r>
            <a:r>
              <a:rPr lang="ru-RU" dirty="0">
                <a:solidFill>
                  <a:srgbClr val="7030A0"/>
                </a:solidFill>
              </a:rPr>
              <a:t>Гончарову родного отца и дал ему первое образование. Далее будущий писатель обучался в </a:t>
            </a:r>
            <a:r>
              <a:rPr lang="ru-RU" dirty="0">
                <a:solidFill>
                  <a:srgbClr val="0070C0"/>
                </a:solidFill>
              </a:rPr>
              <a:t>частном пансионе </a:t>
            </a:r>
            <a:r>
              <a:rPr lang="ru-RU" dirty="0">
                <a:solidFill>
                  <a:srgbClr val="7030A0"/>
                </a:solidFill>
              </a:rPr>
              <a:t>недалеко от дома.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374579" y="-72008"/>
            <a:ext cx="2781597" cy="692696"/>
          </a:xfrm>
        </p:spPr>
        <p:txBody>
          <a:bodyPr/>
          <a:lstStyle/>
          <a:p>
            <a:r>
              <a:rPr lang="ru-RU" sz="3200" dirty="0" smtClean="0">
                <a:solidFill>
                  <a:srgbClr val="00B050"/>
                </a:solidFill>
              </a:rPr>
              <a:t>Детство.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6632"/>
            <a:ext cx="2859087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1"/>
            <a:ext cx="3267075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432412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rgbClr val="00B050"/>
                </a:solidFill>
                <a:ea typeface="+mj-ea"/>
                <a:cs typeface="+mj-cs"/>
              </a:rPr>
              <a:t>Крёстный </a:t>
            </a:r>
            <a:r>
              <a:rPr lang="ru-RU" sz="2000" dirty="0">
                <a:solidFill>
                  <a:srgbClr val="00B050"/>
                </a:solidFill>
                <a:ea typeface="+mj-ea"/>
                <a:cs typeface="+mj-cs"/>
              </a:rPr>
              <a:t>отец </a:t>
            </a:r>
            <a:r>
              <a:rPr lang="ru-RU" sz="2000" dirty="0" smtClean="0">
                <a:solidFill>
                  <a:srgbClr val="7030A0"/>
                </a:solidFill>
                <a:ea typeface="+mj-ea"/>
                <a:cs typeface="+mj-cs"/>
              </a:rPr>
              <a:t>и </a:t>
            </a:r>
            <a:r>
              <a:rPr lang="ru-RU" sz="2000" dirty="0" smtClean="0">
                <a:solidFill>
                  <a:srgbClr val="00B050"/>
                </a:solidFill>
                <a:ea typeface="+mj-ea"/>
                <a:cs typeface="+mj-cs"/>
              </a:rPr>
              <a:t>Авдотья Матвеевна</a:t>
            </a:r>
            <a:r>
              <a:rPr lang="ru-RU" sz="2000" dirty="0" smtClean="0">
                <a:solidFill>
                  <a:srgbClr val="7030A0"/>
                </a:solidFill>
                <a:ea typeface="+mj-ea"/>
                <a:cs typeface="+mj-cs"/>
              </a:rPr>
              <a:t>, </a:t>
            </a:r>
            <a:r>
              <a:rPr lang="ru-RU" sz="2000" dirty="0" smtClean="0">
                <a:solidFill>
                  <a:srgbClr val="FF0000"/>
                </a:solidFill>
                <a:ea typeface="+mj-ea"/>
                <a:cs typeface="+mj-cs"/>
              </a:rPr>
              <a:t>мать </a:t>
            </a:r>
            <a:r>
              <a:rPr lang="ru-RU" sz="2000" dirty="0" smtClean="0">
                <a:solidFill>
                  <a:srgbClr val="7030A0"/>
                </a:solidFill>
                <a:ea typeface="+mj-ea"/>
                <a:cs typeface="+mj-cs"/>
              </a:rPr>
              <a:t>писателя.</a:t>
            </a:r>
            <a:endParaRPr lang="ru-RU" sz="2000" dirty="0">
              <a:solidFill>
                <a:srgbClr val="7030A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 bwMode="auto">
          <a:xfrm>
            <a:off x="3451070" y="969085"/>
            <a:ext cx="2637476" cy="332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9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5301208"/>
            <a:ext cx="9144000" cy="155679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После обучения </a:t>
            </a:r>
            <a:r>
              <a:rPr lang="ru-RU" dirty="0">
                <a:solidFill>
                  <a:srgbClr val="7030A0"/>
                </a:solidFill>
              </a:rPr>
              <a:t>в </a:t>
            </a:r>
            <a:r>
              <a:rPr lang="ru-RU" dirty="0" smtClean="0">
                <a:solidFill>
                  <a:srgbClr val="7030A0"/>
                </a:solidFill>
              </a:rPr>
              <a:t>пансионе, в </a:t>
            </a:r>
            <a:r>
              <a:rPr lang="ru-RU" dirty="0">
                <a:solidFill>
                  <a:srgbClr val="7030A0"/>
                </a:solidFill>
              </a:rPr>
              <a:t>возрасте десяти </a:t>
            </a:r>
            <a:r>
              <a:rPr lang="ru-RU" dirty="0" smtClean="0">
                <a:solidFill>
                  <a:srgbClr val="7030A0"/>
                </a:solidFill>
              </a:rPr>
              <a:t>лет, по </a:t>
            </a:r>
            <a:r>
              <a:rPr lang="ru-RU" dirty="0">
                <a:solidFill>
                  <a:srgbClr val="7030A0"/>
                </a:solidFill>
              </a:rPr>
              <a:t>настоянию </a:t>
            </a:r>
            <a:r>
              <a:rPr lang="ru-RU" dirty="0" smtClean="0">
                <a:solidFill>
                  <a:srgbClr val="7030A0"/>
                </a:solidFill>
              </a:rPr>
              <a:t>матери, </a:t>
            </a:r>
            <a:r>
              <a:rPr lang="ru-RU" dirty="0">
                <a:solidFill>
                  <a:srgbClr val="7030A0"/>
                </a:solidFill>
              </a:rPr>
              <a:t>уехал учиться в </a:t>
            </a:r>
            <a:r>
              <a:rPr lang="ru-RU" dirty="0">
                <a:solidFill>
                  <a:srgbClr val="FF0000"/>
                </a:solidFill>
              </a:rPr>
              <a:t>Москву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в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коммерческое училище</a:t>
            </a:r>
            <a:r>
              <a:rPr lang="ru-RU" dirty="0">
                <a:solidFill>
                  <a:srgbClr val="7030A0"/>
                </a:solidFill>
              </a:rPr>
              <a:t>, где </a:t>
            </a:r>
            <a:r>
              <a:rPr lang="ru-RU" dirty="0" smtClean="0">
                <a:solidFill>
                  <a:srgbClr val="7030A0"/>
                </a:solidFill>
              </a:rPr>
              <a:t>провёл </a:t>
            </a:r>
            <a:r>
              <a:rPr lang="ru-RU" dirty="0">
                <a:solidFill>
                  <a:srgbClr val="7030A0"/>
                </a:solidFill>
              </a:rPr>
              <a:t>восемь лет. </a:t>
            </a:r>
            <a:r>
              <a:rPr lang="ru-RU" dirty="0" smtClean="0">
                <a:solidFill>
                  <a:srgbClr val="7030A0"/>
                </a:solidFill>
              </a:rPr>
              <a:t>Учёба </a:t>
            </a:r>
            <a:r>
              <a:rPr lang="ru-RU" dirty="0">
                <a:solidFill>
                  <a:srgbClr val="7030A0"/>
                </a:solidFill>
              </a:rPr>
              <a:t>давалась ему сложно и была неинтересна.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5526"/>
            <a:ext cx="7845417" cy="5141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4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5589240"/>
            <a:ext cx="9144000" cy="126875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В </a:t>
            </a:r>
            <a:r>
              <a:rPr lang="ru-RU" dirty="0">
                <a:solidFill>
                  <a:srgbClr val="FF0000"/>
                </a:solidFill>
              </a:rPr>
              <a:t>1831</a:t>
            </a:r>
            <a:r>
              <a:rPr lang="ru-RU" dirty="0">
                <a:solidFill>
                  <a:srgbClr val="7030A0"/>
                </a:solidFill>
              </a:rPr>
              <a:t> году </a:t>
            </a:r>
            <a:r>
              <a:rPr lang="ru-RU" dirty="0" smtClean="0">
                <a:solidFill>
                  <a:srgbClr val="7030A0"/>
                </a:solidFill>
              </a:rPr>
              <a:t>И А. Гончаров </a:t>
            </a:r>
            <a:r>
              <a:rPr lang="ru-RU" dirty="0">
                <a:solidFill>
                  <a:srgbClr val="7030A0"/>
                </a:solidFill>
              </a:rPr>
              <a:t>поступил в </a:t>
            </a:r>
            <a:r>
              <a:rPr lang="ru-RU" dirty="0">
                <a:solidFill>
                  <a:srgbClr val="FF0000"/>
                </a:solidFill>
              </a:rPr>
              <a:t>Московский университет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на </a:t>
            </a:r>
            <a:r>
              <a:rPr lang="ru-RU" dirty="0">
                <a:solidFill>
                  <a:srgbClr val="0070C0"/>
                </a:solidFill>
              </a:rPr>
              <a:t>факультет словесности</a:t>
            </a:r>
            <a:r>
              <a:rPr lang="ru-RU" dirty="0">
                <a:solidFill>
                  <a:srgbClr val="7030A0"/>
                </a:solidFill>
              </a:rPr>
              <a:t>, который спустя три года успешно закончил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" y="0"/>
            <a:ext cx="6588223" cy="1054250"/>
          </a:xfrm>
        </p:spPr>
        <p:txBody>
          <a:bodyPr/>
          <a:lstStyle/>
          <a:p>
            <a:r>
              <a:rPr lang="ru-RU" sz="3600" dirty="0" smtClean="0">
                <a:solidFill>
                  <a:srgbClr val="00B050"/>
                </a:solidFill>
              </a:rPr>
              <a:t>Образование.</a:t>
            </a:r>
            <a:endParaRPr lang="ru-RU" sz="36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22830" y="2615429"/>
            <a:ext cx="2312634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ea typeface="+mj-ea"/>
                <a:cs typeface="+mj-cs"/>
              </a:rPr>
              <a:t>Иван Александрович </a:t>
            </a:r>
            <a:endParaRPr lang="ru-RU" dirty="0" smtClean="0">
              <a:solidFill>
                <a:srgbClr val="0070C0"/>
              </a:solidFill>
              <a:ea typeface="+mj-ea"/>
              <a:cs typeface="+mj-cs"/>
            </a:endParaRPr>
          </a:p>
          <a:p>
            <a:pPr algn="ctr"/>
            <a:r>
              <a:rPr lang="ru-RU" dirty="0" smtClean="0">
                <a:solidFill>
                  <a:srgbClr val="0070C0"/>
                </a:solidFill>
                <a:ea typeface="+mj-ea"/>
                <a:cs typeface="+mj-cs"/>
              </a:rPr>
              <a:t>Гончаров </a:t>
            </a:r>
            <a:r>
              <a:rPr lang="ru-RU" dirty="0">
                <a:solidFill>
                  <a:srgbClr val="0070C0"/>
                </a:solidFill>
                <a:ea typeface="+mj-ea"/>
                <a:cs typeface="+mj-cs"/>
              </a:rPr>
              <a:t>в </a:t>
            </a:r>
            <a:r>
              <a:rPr lang="ru-RU" dirty="0" smtClean="0">
                <a:solidFill>
                  <a:srgbClr val="0070C0"/>
                </a:solidFill>
                <a:ea typeface="+mj-ea"/>
                <a:cs typeface="+mj-cs"/>
              </a:rPr>
              <a:t>юности.</a:t>
            </a:r>
          </a:p>
          <a:p>
            <a:pPr lvl="0" algn="ctr">
              <a:spcBef>
                <a:spcPct val="20000"/>
              </a:spcBef>
              <a:buClr>
                <a:srgbClr val="CEB966"/>
              </a:buClr>
            </a:pPr>
            <a:r>
              <a:rPr lang="ru-RU" sz="1600" dirty="0">
                <a:solidFill>
                  <a:srgbClr val="7030A0"/>
                </a:solidFill>
              </a:rPr>
              <a:t>(Портрет кисти </a:t>
            </a:r>
            <a:endParaRPr lang="ru-RU" sz="1600" dirty="0" smtClean="0">
              <a:solidFill>
                <a:srgbClr val="7030A0"/>
              </a:solidFill>
            </a:endParaRPr>
          </a:p>
          <a:p>
            <a:pPr lvl="0" algn="ctr">
              <a:spcBef>
                <a:spcPct val="20000"/>
              </a:spcBef>
              <a:buClr>
                <a:srgbClr val="CEB966"/>
              </a:buClr>
            </a:pPr>
            <a:r>
              <a:rPr lang="ru-RU" sz="1600" dirty="0" smtClean="0">
                <a:solidFill>
                  <a:srgbClr val="7030A0"/>
                </a:solidFill>
              </a:rPr>
              <a:t>К</a:t>
            </a:r>
            <a:r>
              <a:rPr lang="ru-RU" sz="1600" dirty="0">
                <a:solidFill>
                  <a:srgbClr val="7030A0"/>
                </a:solidFill>
              </a:rPr>
              <a:t>. А. Горбунова</a:t>
            </a:r>
            <a:r>
              <a:rPr lang="ru-RU" sz="1600" dirty="0" smtClean="0">
                <a:solidFill>
                  <a:srgbClr val="7030A0"/>
                </a:solidFill>
              </a:rPr>
              <a:t>)</a:t>
            </a:r>
            <a:endParaRPr lang="ru-RU" sz="1600" dirty="0">
              <a:solidFill>
                <a:srgbClr val="7030A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8" y="1556792"/>
            <a:ext cx="6706462" cy="397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0706"/>
            <a:ext cx="2674364" cy="247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2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" y="5013176"/>
            <a:ext cx="9144000" cy="1844824"/>
          </a:xfrm>
        </p:spPr>
        <p:txBody>
          <a:bodyPr>
            <a:normAutofit fontScale="92500"/>
          </a:bodyPr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После возвращения в родные </a:t>
            </a:r>
            <a:r>
              <a:rPr lang="ru-RU" dirty="0" smtClean="0">
                <a:solidFill>
                  <a:srgbClr val="7030A0"/>
                </a:solidFill>
              </a:rPr>
              <a:t>края по окончании Московского университета, </a:t>
            </a:r>
            <a:r>
              <a:rPr lang="ru-RU" dirty="0">
                <a:solidFill>
                  <a:srgbClr val="7030A0"/>
                </a:solidFill>
              </a:rPr>
              <a:t>Гончаров служил </a:t>
            </a:r>
            <a:r>
              <a:rPr lang="ru-RU" dirty="0" smtClean="0">
                <a:solidFill>
                  <a:srgbClr val="0070C0"/>
                </a:solidFill>
              </a:rPr>
              <a:t>секретарём </a:t>
            </a:r>
            <a:r>
              <a:rPr lang="ru-RU" dirty="0">
                <a:solidFill>
                  <a:srgbClr val="0070C0"/>
                </a:solidFill>
              </a:rPr>
              <a:t>губернатора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ru-RU" dirty="0">
                <a:solidFill>
                  <a:srgbClr val="7030A0"/>
                </a:solidFill>
              </a:rPr>
              <a:t>Служба была скучной и малоинтересной, поэтому продлилась всего год. </a:t>
            </a:r>
            <a:r>
              <a:rPr lang="ru-RU" dirty="0" smtClean="0">
                <a:solidFill>
                  <a:srgbClr val="7030A0"/>
                </a:solidFill>
              </a:rPr>
              <a:t>Будущий писатель </a:t>
            </a:r>
            <a:r>
              <a:rPr lang="ru-RU" dirty="0">
                <a:solidFill>
                  <a:srgbClr val="7030A0"/>
                </a:solidFill>
              </a:rPr>
              <a:t>отправился </a:t>
            </a:r>
            <a:r>
              <a:rPr lang="ru-RU" dirty="0" smtClean="0">
                <a:solidFill>
                  <a:srgbClr val="7030A0"/>
                </a:solidFill>
              </a:rPr>
              <a:t>в столицу, в </a:t>
            </a:r>
            <a:r>
              <a:rPr lang="ru-RU" dirty="0" smtClean="0">
                <a:solidFill>
                  <a:srgbClr val="FF0000"/>
                </a:solidFill>
              </a:rPr>
              <a:t>Санкт - Петербург</a:t>
            </a:r>
            <a:r>
              <a:rPr lang="ru-RU" dirty="0">
                <a:solidFill>
                  <a:srgbClr val="7030A0"/>
                </a:solidFill>
              </a:rPr>
              <a:t>, где устроился в </a:t>
            </a:r>
            <a:r>
              <a:rPr lang="ru-RU" dirty="0" smtClean="0">
                <a:solidFill>
                  <a:srgbClr val="00B050"/>
                </a:solidFill>
              </a:rPr>
              <a:t>Министерство </a:t>
            </a:r>
            <a:r>
              <a:rPr lang="ru-RU" dirty="0">
                <a:solidFill>
                  <a:srgbClr val="00B050"/>
                </a:solidFill>
              </a:rPr>
              <a:t>финансов </a:t>
            </a:r>
            <a:r>
              <a:rPr lang="ru-RU" dirty="0">
                <a:solidFill>
                  <a:srgbClr val="7030A0"/>
                </a:solidFill>
              </a:rPr>
              <a:t>переводчиком и работал до</a:t>
            </a:r>
            <a:r>
              <a:rPr lang="ru-RU" dirty="0">
                <a:solidFill>
                  <a:srgbClr val="00B050"/>
                </a:solidFill>
              </a:rPr>
              <a:t> 1852 </a:t>
            </a:r>
            <a:r>
              <a:rPr lang="ru-RU" dirty="0">
                <a:solidFill>
                  <a:srgbClr val="7030A0"/>
                </a:solidFill>
              </a:rPr>
              <a:t>года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-9159" y="0"/>
            <a:ext cx="2348911" cy="764704"/>
          </a:xfrm>
        </p:spPr>
        <p:txBody>
          <a:bodyPr/>
          <a:lstStyle/>
          <a:p>
            <a:r>
              <a:rPr lang="ru-RU" sz="3600" dirty="0" smtClean="0">
                <a:solidFill>
                  <a:srgbClr val="00B050"/>
                </a:solidFill>
              </a:rPr>
              <a:t>Служба.</a:t>
            </a:r>
            <a:endParaRPr lang="ru-RU" sz="3600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6632"/>
            <a:ext cx="6715125" cy="447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962" y="3429000"/>
            <a:ext cx="2317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rgbClr val="7030A0"/>
                </a:solidFill>
                <a:ea typeface="+mj-ea"/>
                <a:cs typeface="+mj-cs"/>
              </a:rPr>
              <a:t>Рукопись романа «</a:t>
            </a:r>
            <a:r>
              <a:rPr lang="ru-RU" sz="2400" dirty="0" err="1" smtClean="0">
                <a:solidFill>
                  <a:srgbClr val="7030A0"/>
                </a:solidFill>
                <a:ea typeface="+mj-ea"/>
                <a:cs typeface="+mj-cs"/>
              </a:rPr>
              <a:t>Обломовъ</a:t>
            </a:r>
            <a:r>
              <a:rPr lang="ru-RU" sz="2400" dirty="0" smtClean="0">
                <a:solidFill>
                  <a:srgbClr val="7030A0"/>
                </a:solidFill>
                <a:ea typeface="+mj-ea"/>
                <a:cs typeface="+mj-cs"/>
              </a:rPr>
              <a:t>».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" y="755022"/>
            <a:ext cx="2135623" cy="267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50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6289791"/>
            <a:ext cx="9144000" cy="568209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Иван </a:t>
            </a:r>
            <a:r>
              <a:rPr lang="ru-RU" sz="2400" dirty="0" smtClean="0">
                <a:solidFill>
                  <a:srgbClr val="7030A0"/>
                </a:solidFill>
              </a:rPr>
              <a:t>Александрович </a:t>
            </a:r>
            <a:r>
              <a:rPr lang="ru-RU" sz="2400" dirty="0" smtClean="0">
                <a:solidFill>
                  <a:srgbClr val="7030A0"/>
                </a:solidFill>
              </a:rPr>
              <a:t>Гончаров в кабинете.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914402" cy="621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3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1062</TotalTime>
  <Words>1440</Words>
  <Application>Microsoft Office PowerPoint</Application>
  <PresentationFormat>Экран (4:3)</PresentationFormat>
  <Paragraphs>87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Твердый переплет</vt:lpstr>
      <vt:lpstr>«Серьёзное  искусство,  как и всякое  серьёзное дело,  требует  всей жизни».  И. А. Гончаров.</vt:lpstr>
      <vt:lpstr>Иван Александрович ГОНЧАРОВ  1812–1891 </vt:lpstr>
      <vt:lpstr>Презентация PowerPoint</vt:lpstr>
      <vt:lpstr>Презентация PowerPoint</vt:lpstr>
      <vt:lpstr>Детство.</vt:lpstr>
      <vt:lpstr>Презентация PowerPoint</vt:lpstr>
      <vt:lpstr>Образование.</vt:lpstr>
      <vt:lpstr>Служба.</vt:lpstr>
      <vt:lpstr>Презентация PowerPoint</vt:lpstr>
      <vt:lpstr>Служба.</vt:lpstr>
      <vt:lpstr>Личная жизнь  писателя.</vt:lpstr>
      <vt:lpstr>Творческий  путь.</vt:lpstr>
      <vt:lpstr>Презентация PowerPoint</vt:lpstr>
      <vt:lpstr>Творческий путь.</vt:lpstr>
      <vt:lpstr>Презентация PowerPoint</vt:lpstr>
      <vt:lpstr>Знакомство с В. Г. Белинским и начало сотрудничества с журналом «Современник» не переросло в настоящую дружбу, так как по своим политическим взглядам И. А. Гончаров был весьма умеренным либералом.</vt:lpstr>
      <vt:lpstr>Презентация PowerPoint</vt:lpstr>
      <vt:lpstr>Презентация PowerPoint</vt:lpstr>
      <vt:lpstr>Презентация PowerPoint</vt:lpstr>
      <vt:lpstr>Роман «Обломов».</vt:lpstr>
      <vt:lpstr>Обломовщина -</vt:lpstr>
      <vt:lpstr>Презентация PowerPoint</vt:lpstr>
      <vt:lpstr>Презентация PowerPoint</vt:lpstr>
      <vt:lpstr>Обломов и Пшеницына</vt:lpstr>
      <vt:lpstr>Презентация PowerPoint</vt:lpstr>
      <vt:lpstr>Презентация PowerPoint</vt:lpstr>
      <vt:lpstr>Презентация PowerPoint</vt:lpstr>
      <vt:lpstr>Илья Ильич Обломов и Ольга Ильинская.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Komp</dc:creator>
  <cp:lastModifiedBy>User</cp:lastModifiedBy>
  <cp:revision>67</cp:revision>
  <dcterms:created xsi:type="dcterms:W3CDTF">2017-09-23T18:36:10Z</dcterms:created>
  <dcterms:modified xsi:type="dcterms:W3CDTF">2021-05-06T19:40:01Z</dcterms:modified>
</cp:coreProperties>
</file>